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notesMasterIdLst>
    <p:notesMasterId r:id="rId50"/>
  </p:notesMasterIdLst>
  <p:handoutMasterIdLst>
    <p:handoutMasterId r:id="rId51"/>
  </p:handoutMasterIdLst>
  <p:sldIdLst>
    <p:sldId id="308" r:id="rId3"/>
    <p:sldId id="311" r:id="rId4"/>
    <p:sldId id="312" r:id="rId5"/>
    <p:sldId id="281" r:id="rId6"/>
    <p:sldId id="367" r:id="rId7"/>
    <p:sldId id="370" r:id="rId8"/>
    <p:sldId id="313" r:id="rId9"/>
    <p:sldId id="286" r:id="rId10"/>
    <p:sldId id="314" r:id="rId11"/>
    <p:sldId id="315" r:id="rId12"/>
    <p:sldId id="316" r:id="rId13"/>
    <p:sldId id="317" r:id="rId14"/>
    <p:sldId id="307" r:id="rId15"/>
    <p:sldId id="324" r:id="rId16"/>
    <p:sldId id="325" r:id="rId17"/>
    <p:sldId id="323" r:id="rId18"/>
    <p:sldId id="326" r:id="rId19"/>
    <p:sldId id="328" r:id="rId20"/>
    <p:sldId id="327" r:id="rId21"/>
    <p:sldId id="329" r:id="rId22"/>
    <p:sldId id="372" r:id="rId23"/>
    <p:sldId id="334" r:id="rId24"/>
    <p:sldId id="373" r:id="rId25"/>
    <p:sldId id="330" r:id="rId26"/>
    <p:sldId id="331" r:id="rId27"/>
    <p:sldId id="332" r:id="rId28"/>
    <p:sldId id="318" r:id="rId29"/>
    <p:sldId id="319" r:id="rId30"/>
    <p:sldId id="339" r:id="rId31"/>
    <p:sldId id="340" r:id="rId32"/>
    <p:sldId id="320" r:id="rId33"/>
    <p:sldId id="341" r:id="rId34"/>
    <p:sldId id="343" r:id="rId35"/>
    <p:sldId id="344" r:id="rId36"/>
    <p:sldId id="349" r:id="rId37"/>
    <p:sldId id="333" r:id="rId38"/>
    <p:sldId id="321" r:id="rId39"/>
    <p:sldId id="346" r:id="rId40"/>
    <p:sldId id="322" r:id="rId41"/>
    <p:sldId id="354" r:id="rId42"/>
    <p:sldId id="355" r:id="rId43"/>
    <p:sldId id="356" r:id="rId44"/>
    <p:sldId id="357" r:id="rId45"/>
    <p:sldId id="371" r:id="rId46"/>
    <p:sldId id="363" r:id="rId47"/>
    <p:sldId id="374" r:id="rId48"/>
    <p:sldId id="375" r:id="rId49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EF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76478" autoAdjust="0"/>
  </p:normalViewPr>
  <p:slideViewPr>
    <p:cSldViewPr>
      <p:cViewPr varScale="1">
        <p:scale>
          <a:sx n="82" d="100"/>
          <a:sy n="82" d="100"/>
        </p:scale>
        <p:origin x="1454" y="77"/>
      </p:cViewPr>
      <p:guideLst>
        <p:guide orient="horz" pos="2160"/>
        <p:guide pos="2880"/>
        <p:guide orient="horz" pos="2205"/>
      </p:guideLst>
    </p:cSldViewPr>
  </p:slideViewPr>
  <p:outlineViewPr>
    <p:cViewPr>
      <p:scale>
        <a:sx n="33" d="100"/>
        <a:sy n="33" d="100"/>
      </p:scale>
      <p:origin x="0" y="-36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156"/>
    </p:cViewPr>
  </p:sorterViewPr>
  <p:notesViewPr>
    <p:cSldViewPr showGuides="1">
      <p:cViewPr varScale="1">
        <p:scale>
          <a:sx n="49" d="100"/>
          <a:sy n="49" d="100"/>
        </p:scale>
        <p:origin x="-1902" y="-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66F1FAA3-8F1F-4977-ABF4-875A0774F36C}"/>
    <pc:docChg chg="modSld">
      <pc:chgData name="Jo Claes" userId="d64208f3-0076-4064-b6ac-7d8ee9dc279f" providerId="ADAL" clId="{66F1FAA3-8F1F-4977-ABF4-875A0774F36C}" dt="2020-01-28T19:56:08.906" v="0" actId="20577"/>
      <pc:docMkLst>
        <pc:docMk/>
      </pc:docMkLst>
      <pc:sldChg chg="modSp">
        <pc:chgData name="Jo Claes" userId="d64208f3-0076-4064-b6ac-7d8ee9dc279f" providerId="ADAL" clId="{66F1FAA3-8F1F-4977-ABF4-875A0774F36C}" dt="2020-01-28T19:56:08.906" v="0" actId="20577"/>
        <pc:sldMkLst>
          <pc:docMk/>
          <pc:sldMk cId="619091938" sldId="355"/>
        </pc:sldMkLst>
        <pc:spChg chg="mod">
          <ac:chgData name="Jo Claes" userId="d64208f3-0076-4064-b6ac-7d8ee9dc279f" providerId="ADAL" clId="{66F1FAA3-8F1F-4977-ABF4-875A0774F36C}" dt="2020-01-28T19:56:08.906" v="0" actId="20577"/>
          <ac:spMkLst>
            <pc:docMk/>
            <pc:sldMk cId="619091938" sldId="355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28D3B8B4-51E9-4539-8A3C-4A3DBE09145A}"/>
    <pc:docChg chg="modSld">
      <pc:chgData name="Jo Claes" userId="d64208f3-0076-4064-b6ac-7d8ee9dc279f" providerId="ADAL" clId="{28D3B8B4-51E9-4539-8A3C-4A3DBE09145A}" dt="2019-12-13T09:22:59.297" v="3"/>
      <pc:docMkLst>
        <pc:docMk/>
      </pc:docMkLst>
      <pc:sldChg chg="modSp">
        <pc:chgData name="Jo Claes" userId="d64208f3-0076-4064-b6ac-7d8ee9dc279f" providerId="ADAL" clId="{28D3B8B4-51E9-4539-8A3C-4A3DBE09145A}" dt="2019-12-13T09:22:00.833" v="0"/>
        <pc:sldMkLst>
          <pc:docMk/>
          <pc:sldMk cId="2381693991" sldId="356"/>
        </pc:sldMkLst>
        <pc:spChg chg="mod">
          <ac:chgData name="Jo Claes" userId="d64208f3-0076-4064-b6ac-7d8ee9dc279f" providerId="ADAL" clId="{28D3B8B4-51E9-4539-8A3C-4A3DBE09145A}" dt="2019-12-13T09:22:00.833" v="0"/>
          <ac:spMkLst>
            <pc:docMk/>
            <pc:sldMk cId="2381693991" sldId="356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28D3B8B4-51E9-4539-8A3C-4A3DBE09145A}" dt="2019-12-13T09:22:31.310" v="1"/>
        <pc:sldMkLst>
          <pc:docMk/>
          <pc:sldMk cId="3633957106" sldId="363"/>
        </pc:sldMkLst>
        <pc:spChg chg="mod">
          <ac:chgData name="Jo Claes" userId="d64208f3-0076-4064-b6ac-7d8ee9dc279f" providerId="ADAL" clId="{28D3B8B4-51E9-4539-8A3C-4A3DBE09145A}" dt="2019-12-13T09:22:31.310" v="1"/>
          <ac:spMkLst>
            <pc:docMk/>
            <pc:sldMk cId="3633957106" sldId="363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28D3B8B4-51E9-4539-8A3C-4A3DBE09145A}" dt="2019-12-13T09:22:59.297" v="3"/>
        <pc:sldMkLst>
          <pc:docMk/>
          <pc:sldMk cId="1037492174" sldId="375"/>
        </pc:sldMkLst>
        <pc:spChg chg="mod">
          <ac:chgData name="Jo Claes" userId="d64208f3-0076-4064-b6ac-7d8ee9dc279f" providerId="ADAL" clId="{28D3B8B4-51E9-4539-8A3C-4A3DBE09145A}" dt="2019-12-13T09:22:59.297" v="3"/>
          <ac:spMkLst>
            <pc:docMk/>
            <pc:sldMk cId="1037492174" sldId="375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669786559698801E-3"/>
          <c:y val="8.0334447664355602E-2"/>
          <c:w val="0.99731491110781001"/>
          <c:h val="0.89121611263315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初始成本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碳钢 </c:v>
                </c:pt>
                <c:pt idx="1">
                  <c:v>环氧碳钢</c:v>
                </c:pt>
                <c:pt idx="2">
                  <c:v>不锈钢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15619551</c:v>
                </c:pt>
                <c:pt idx="1">
                  <c:v>15642774</c:v>
                </c:pt>
                <c:pt idx="2">
                  <c:v>15700000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4-4C1D-B1B8-944CABC26C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运营成本 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碳钢 </c:v>
                </c:pt>
                <c:pt idx="1">
                  <c:v>环氧碳钢</c:v>
                </c:pt>
                <c:pt idx="2">
                  <c:v>不锈钢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2474763</c:v>
                </c:pt>
                <c:pt idx="1">
                  <c:v>2295396</c:v>
                </c:pt>
                <c:pt idx="2">
                  <c:v>-141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4-4C1D-B1B8-944CABC26C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总体LCC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碳钢 </c:v>
                </c:pt>
                <c:pt idx="1">
                  <c:v>环氧碳钢</c:v>
                </c:pt>
                <c:pt idx="2">
                  <c:v>不锈钢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18094314</c:v>
                </c:pt>
                <c:pt idx="1">
                  <c:v>17938170</c:v>
                </c:pt>
                <c:pt idx="2">
                  <c:v>15699859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44-4C1D-B1B8-944CABC26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54528"/>
        <c:axId val="98056064"/>
      </c:barChart>
      <c:catAx>
        <c:axId val="9805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dobe Fangsong Std R" pitchFamily="18" charset="-128"/>
                <a:ea typeface="Adobe Fangsong Std R" pitchFamily="18" charset="-128"/>
              </a:defRPr>
            </a:pPr>
            <a:endParaRPr lang="en-US"/>
          </a:p>
        </c:txPr>
        <c:crossAx val="98056064"/>
        <c:crosses val="autoZero"/>
        <c:auto val="1"/>
        <c:lblAlgn val="ctr"/>
        <c:lblOffset val="100"/>
        <c:noMultiLvlLbl val="0"/>
      </c:catAx>
      <c:valAx>
        <c:axId val="980560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80545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latin typeface="Adobe Fangsong Std R" pitchFamily="18" charset="-128"/>
              <a:ea typeface="Adobe Fangsong Std R" pitchFamily="18" charset="-12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碳钢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材料成本</c:v>
                </c:pt>
                <c:pt idx="1">
                  <c:v>安装成本</c:v>
                </c:pt>
                <c:pt idx="2">
                  <c:v>生命周期成本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B-40CC-B7B8-F4F6D855A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不锈钢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材料成本</c:v>
                </c:pt>
                <c:pt idx="1">
                  <c:v>安装成本</c:v>
                </c:pt>
                <c:pt idx="2">
                  <c:v>生命周期成本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B-40CC-B7B8-F4F6D855A9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8394112"/>
        <c:axId val="98395648"/>
      </c:barChart>
      <c:catAx>
        <c:axId val="98394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SimSun" panose="02010600030101010101" pitchFamily="2" charset="-122"/>
                <a:ea typeface="SimSun" panose="02010600030101010101" pitchFamily="2" charset="-122"/>
              </a:defRPr>
            </a:pPr>
            <a:endParaRPr lang="en-US"/>
          </a:p>
        </c:txPr>
        <c:crossAx val="98395648"/>
        <c:crosses val="autoZero"/>
        <c:auto val="1"/>
        <c:lblAlgn val="ctr"/>
        <c:lblOffset val="100"/>
        <c:noMultiLvlLbl val="0"/>
      </c:catAx>
      <c:valAx>
        <c:axId val="9839564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9839411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legend>
      <c:legendPos val="b"/>
      <c:overlay val="0"/>
      <c:txPr>
        <a:bodyPr/>
        <a:lstStyle/>
        <a:p>
          <a:pPr>
            <a:defRPr>
              <a:latin typeface="Adobe Fangsong Std R" pitchFamily="18" charset="-128"/>
              <a:ea typeface="Adobe Fangsong Std R" pitchFamily="18" charset="-128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7DB6-E856-4FB4-A639-D90761E37CC8}" type="datetimeFigureOut">
              <a:rPr lang="fr-BE" smtClean="0"/>
              <a:t>28-01-20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26F9-1870-4AC4-BDC2-6B6A2CDFAC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8102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C1FE4-47DD-4591-8D9D-1E14950E1A14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89CA1-BB4A-4F2B-B157-5A5CF4E79A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3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86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2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22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57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425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16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53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37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8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17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98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496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7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403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568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630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902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96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693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67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03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72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079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73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524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192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that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The Eiffel </a:t>
            </a:r>
            <a:r>
              <a:rPr lang="fr-FR" dirty="0" err="1"/>
              <a:t>tower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invented</a:t>
            </a:r>
            <a:r>
              <a:rPr lang="fr-FR" dirty="0"/>
              <a:t>!</a:t>
            </a:r>
          </a:p>
          <a:p>
            <a:pPr marL="171450" indent="-171450">
              <a:buFontTx/>
              <a:buChar char="-"/>
            </a:pPr>
            <a:r>
              <a:rPr lang="fr-FR" dirty="0"/>
              <a:t>It</a:t>
            </a:r>
            <a:r>
              <a:rPr lang="fr-FR" baseline="0" dirty="0"/>
              <a:t>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supposed</a:t>
            </a:r>
            <a:r>
              <a:rPr lang="fr-FR" baseline="0" dirty="0"/>
              <a:t> to </a:t>
            </a:r>
            <a:r>
              <a:rPr lang="fr-FR" baseline="0" dirty="0" err="1"/>
              <a:t>be</a:t>
            </a:r>
            <a:r>
              <a:rPr lang="fr-FR" baseline="0" dirty="0"/>
              <a:t> a </a:t>
            </a:r>
            <a:r>
              <a:rPr lang="fr-FR" baseline="0" dirty="0" err="1"/>
              <a:t>temporary</a:t>
            </a:r>
            <a:r>
              <a:rPr lang="fr-FR" baseline="0" dirty="0"/>
              <a:t> structure, but the public </a:t>
            </a:r>
            <a:r>
              <a:rPr lang="fr-FR" baseline="0" dirty="0" err="1"/>
              <a:t>loved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58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754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542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trike="sngStrike" dirty="0"/>
              <a:t>http://www.wbcsdcement.org/pdf/CSI-RecyclingConcrete-Summary.pdf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45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http://www.benefits-of-recycling.com/recycleplastics/</a:t>
            </a:r>
          </a:p>
          <a:p>
            <a:r>
              <a:rPr lang="fr-FR" dirty="0"/>
              <a:t>http://www.solwayrecycling.co.uk/recycled-plastic-products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929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http://www.solidwastedistrict.com/statistics/wood.html</a:t>
            </a:r>
          </a:p>
          <a:p>
            <a:r>
              <a:rPr lang="fr-FR" dirty="0"/>
              <a:t>http://www.woodrecyclers.org/recycleapplication.php</a:t>
            </a:r>
          </a:p>
          <a:p>
            <a:r>
              <a:rPr lang="fr-FR" dirty="0"/>
              <a:t>http://en.wikipedia.org/wiki/Wood_preservation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36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http://www.circle-economy.com/circular-economy/</a:t>
            </a:r>
          </a:p>
          <a:p>
            <a:r>
              <a:rPr lang="fr-FR" dirty="0"/>
              <a:t>http://www.irishenvironment.com/iepedia/circular-economy/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1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94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63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93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87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9CA1-BB4A-4F2B-B157-5A5CF4E79A0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84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11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8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10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267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2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6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08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0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17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7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不锈钢的可持续性</a:t>
            </a:r>
            <a:endParaRPr lang="fr-FR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2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gif"/><Relationship Id="rId4" Type="http://schemas.openxmlformats.org/officeDocument/2006/relationships/hyperlink" Target="http://www.solarfeeds.com/amonix-receives-leed-certification/leed-gold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stainless.org/Files/issf/Animations/Recycling/flash.html" TargetMode="External"/><Relationship Id="rId3" Type="http://schemas.openxmlformats.org/officeDocument/2006/relationships/hyperlink" Target="http://ghginstitute.org/2010/06/28/what-is-a-global-warming-potential/" TargetMode="External"/><Relationship Id="rId7" Type="http://schemas.openxmlformats.org/officeDocument/2006/relationships/hyperlink" Target="http://www.fao.org/docrep/u2246e/u2246e02.htm" TargetMode="External"/><Relationship Id="rId2" Type="http://schemas.openxmlformats.org/officeDocument/2006/relationships/hyperlink" Target="https://www.worldsteel.org/en/dam/jcr:a5cd469c-89cb-4d57-9ad8-13a0d86d65f0/Sustainability+indicator+definitions+and+relevan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spec.co.uk/building-design/recycled-content/" TargetMode="External"/><Relationship Id="rId5" Type="http://schemas.openxmlformats.org/officeDocument/2006/relationships/hyperlink" Target="https://www.gsa.gov/portal/content/101197" TargetMode="External"/><Relationship Id="rId4" Type="http://schemas.openxmlformats.org/officeDocument/2006/relationships/hyperlink" Target="http://eplca.jrc.ec.europa.eu/uploads/ILCD-Handbook-General-guide-for-LCA-DETAILED-GUIDANCE-12March2010-ISBN-fin-v1.0-EN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tainless.org/" TargetMode="External"/><Relationship Id="rId2" Type="http://schemas.openxmlformats.org/officeDocument/2006/relationships/hyperlink" Target="http://www.worldstainless.org/Files/issf/non-image-files/PDF/ISSF_Stainless_Steel_and_CO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kelinstitute.org/Sustainability/LifeCycleManagement/LifeCycleAssessments/LCAProgresoPier.aspx" TargetMode="External"/><Relationship Id="rId5" Type="http://schemas.openxmlformats.org/officeDocument/2006/relationships/hyperlink" Target="https://www.drkarenslee.com/comparing-reusable-bottles-stainless-steel-glass-plastic/" TargetMode="External"/><Relationship Id="rId4" Type="http://schemas.openxmlformats.org/officeDocument/2006/relationships/hyperlink" Target="http://www.worldstainless.org/Files/issf/Animations/Recycling/flash.html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iffel_Tower" TargetMode="External"/><Relationship Id="rId13" Type="http://schemas.openxmlformats.org/officeDocument/2006/relationships/hyperlink" Target="http://www.irishenvironment.com/iepedia/circular-economy/" TargetMode="External"/><Relationship Id="rId3" Type="http://schemas.openxmlformats.org/officeDocument/2006/relationships/hyperlink" Target="https://www.nickelinstitute.org/nickel-magazine/nickel-magazine-vol-31-no1-2016/" TargetMode="External"/><Relationship Id="rId7" Type="http://schemas.openxmlformats.org/officeDocument/2006/relationships/hyperlink" Target="https://www.toureiffel.paris/en" TargetMode="External"/><Relationship Id="rId12" Type="http://schemas.openxmlformats.org/officeDocument/2006/relationships/hyperlink" Target="http://www.circle-economy.com/circular-economy/" TargetMode="External"/><Relationship Id="rId2" Type="http://schemas.openxmlformats.org/officeDocument/2006/relationships/hyperlink" Target="http://www.ssina.com/download_a_file/lifecyc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lroofing.com/v2/content/guide/costs/life-cycle-costs.cfm" TargetMode="External"/><Relationship Id="rId11" Type="http://schemas.openxmlformats.org/officeDocument/2006/relationships/hyperlink" Target="http://www.metalsforbuildings.eu/" TargetMode="External"/><Relationship Id="rId5" Type="http://schemas.openxmlformats.org/officeDocument/2006/relationships/hyperlink" Target="http://www.ametalsystems.com/RoofLifecycleCostComparison.aspx" TargetMode="External"/><Relationship Id="rId10" Type="http://schemas.openxmlformats.org/officeDocument/2006/relationships/hyperlink" Target="http://en.wikipedia.org/wiki/Chrysler_Building" TargetMode="External"/><Relationship Id="rId4" Type="http://schemas.openxmlformats.org/officeDocument/2006/relationships/hyperlink" Target="http://www.worldstainless.org/Files/issf/non-image-files/PDF/Euro_Inox/RoofingTech_EN.pdf" TargetMode="External"/><Relationship Id="rId9" Type="http://schemas.openxmlformats.org/officeDocument/2006/relationships/hyperlink" Target="http://corrosion-doctors.org/Landmarks/Eiffel.ht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csdservers.org/wbcsdpublications/cd_files/datas/business-solutions/cement/pdf/CSI-RecyclingConcrete-FullReport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impee/?section=topics&amp;topic=RecyclePlastics&amp;page=material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tsc.ca.gov/toxics-in-products/treated-wood-waste/" TargetMode="External"/><Relationship Id="rId7" Type="http://schemas.openxmlformats.org/officeDocument/2006/relationships/hyperlink" Target="http://www.brighthub.com/environment/green-living/articles/106146.asp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steminz.org.nz/wp-content/uploads/Scott-Rhodes.pdf" TargetMode="External"/><Relationship Id="rId5" Type="http://schemas.openxmlformats.org/officeDocument/2006/relationships/hyperlink" Target="http://en.wikipedia.org/wiki/Wood_preservation" TargetMode="External"/><Relationship Id="rId4" Type="http://schemas.openxmlformats.org/officeDocument/2006/relationships/hyperlink" Target="https://woodrecyclers.org/about-waste-wood/wood-recycling-informat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建筑</a:t>
            </a:r>
            <a:r>
              <a:rPr lang="fr-FR" dirty="0"/>
              <a:t>/</a:t>
            </a:r>
            <a:r>
              <a:rPr lang="zh-CN" altLang="en-US" dirty="0"/>
              <a:t>土木工程发言稿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nl-BE" sz="4000" b="1" dirty="0">
                <a:solidFill>
                  <a:srgbClr val="00B050"/>
                </a:solidFill>
              </a:rPr>
              <a:t>第十一章</a:t>
            </a:r>
            <a:endParaRPr lang="nl-BE" altLang="zh-CN" sz="4000" b="1" dirty="0">
              <a:solidFill>
                <a:srgbClr val="00B050"/>
              </a:solidFill>
            </a:endParaRPr>
          </a:p>
          <a:p>
            <a:r>
              <a:rPr lang="zh-CN" altLang="en-US" sz="4000" b="1" dirty="0">
                <a:solidFill>
                  <a:srgbClr val="00B050"/>
                </a:solidFill>
              </a:rPr>
              <a:t>不锈钢的可持续性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114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温室气体排放与再生成分比例</a:t>
            </a:r>
            <a:r>
              <a:rPr lang="en-US" sz="3200" dirty="0"/>
              <a:t> </a:t>
            </a:r>
            <a:r>
              <a:rPr lang="en-US" sz="2400" baseline="50000" dirty="0"/>
              <a:t>11, 12, 13, 14</a:t>
            </a:r>
            <a:endParaRPr lang="fr-BE" sz="2400" baseline="5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10</a:t>
            </a:fld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509552" y="6284050"/>
            <a:ext cx="816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zh-CN" altLang="en-US" dirty="0"/>
              <a:t>再生成分比例受到可用废钢的限制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9" y="1340768"/>
            <a:ext cx="8214360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4800600"/>
            <a:ext cx="5079318" cy="566738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dirty="0"/>
              <a:t>不锈钢再生成分比例</a:t>
            </a:r>
            <a:endParaRPr lang="fr-BE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7836"/>
            <a:ext cx="5027894" cy="4348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241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2426"/>
            <a:ext cx="5903976" cy="263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不锈钢的温室气体排放</a:t>
            </a:r>
            <a:r>
              <a:rPr lang="en-US" dirty="0"/>
              <a:t> </a:t>
            </a:r>
            <a:r>
              <a:rPr lang="en-US" baseline="50000" dirty="0"/>
              <a:t>(15)  </a:t>
            </a:r>
            <a:endParaRPr lang="fr-BE" baseline="5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>
                <a:latin typeface="NSimSun" panose="02010609030101010101" pitchFamily="49" charset="-122"/>
                <a:ea typeface="NSimSun" panose="02010609030101010101" pitchFamily="49" charset="-122"/>
              </a:rPr>
              <a:pPr/>
              <a:t>12</a:t>
            </a:fld>
            <a:endParaRPr lang="fr-BE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13" name="Rechteck 2"/>
          <p:cNvSpPr/>
          <p:nvPr/>
        </p:nvSpPr>
        <p:spPr>
          <a:xfrm>
            <a:off x="1890400" y="1601428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3.81 </a:t>
            </a:r>
            <a:r>
              <a:rPr lang="zh-CN" altLang="en-US" sz="24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吨</a:t>
            </a:r>
            <a:r>
              <a:rPr lang="en-US" sz="24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CO</a:t>
            </a:r>
            <a:r>
              <a:rPr lang="en-US" sz="2400" baseline="-250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2</a:t>
            </a:r>
            <a:r>
              <a:rPr lang="en-US" sz="24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/ </a:t>
            </a:r>
            <a:r>
              <a:rPr lang="zh-CN" altLang="en-US" sz="24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每吨不锈钢</a:t>
            </a:r>
            <a:r>
              <a:rPr lang="en-US" sz="24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 </a:t>
            </a:r>
            <a:r>
              <a:rPr lang="en-US" sz="2400" baseline="30000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(16)</a:t>
            </a:r>
          </a:p>
        </p:txBody>
      </p:sp>
      <p:sp>
        <p:nvSpPr>
          <p:cNvPr id="15" name="Rechteck 6"/>
          <p:cNvSpPr/>
          <p:nvPr/>
        </p:nvSpPr>
        <p:spPr>
          <a:xfrm>
            <a:off x="5329138" y="4301830"/>
            <a:ext cx="3357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排放分解为：</a:t>
            </a:r>
            <a:endParaRPr lang="en-US" dirty="0">
              <a:latin typeface="NSimSun" panose="02010609030101010101" pitchFamily="49" charset="-122"/>
              <a:ea typeface="NSimSun" panose="02010609030101010101" pitchFamily="49" charset="-122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原材料：</a:t>
            </a:r>
            <a:r>
              <a:rPr 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70 %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发电</a:t>
            </a:r>
            <a:r>
              <a:rPr 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: 17 %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炼钢：</a:t>
            </a:r>
            <a:r>
              <a:rPr lang="en-US" dirty="0">
                <a:latin typeface="NSimSun" panose="02010609030101010101" pitchFamily="49" charset="-122"/>
                <a:ea typeface="NSimSun" panose="02010609030101010101" pitchFamily="49" charset="-122"/>
                <a:cs typeface="Arial" pitchFamily="34" charset="0"/>
              </a:rPr>
              <a:t>9%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4277" y="5478165"/>
            <a:ext cx="59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NSimSun" panose="02010609030101010101" pitchFamily="49" charset="-122"/>
                <a:ea typeface="NSimSun" panose="02010609030101010101" pitchFamily="49" charset="-122"/>
              </a:rPr>
              <a:t>(17)</a:t>
            </a:r>
            <a:endParaRPr lang="en-GB" sz="14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826" y="5901397"/>
            <a:ext cx="63329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NSimSun" panose="02010609030101010101" pitchFamily="49" charset="-122"/>
                <a:ea typeface="NSimSun" panose="02010609030101010101" pitchFamily="49" charset="-122"/>
              </a:rPr>
              <a:t>注：没有考虑镍生铁生产的镍的路线，因为镍的数据可能要高三倍。中国是目前唯一使用镍生铁的国家。</a:t>
            </a:r>
            <a:endParaRPr lang="fr-FR" sz="16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55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一次能源需求</a:t>
            </a:r>
            <a:r>
              <a:rPr lang="fr-FR" dirty="0"/>
              <a:t> </a:t>
            </a:r>
            <a:r>
              <a:rPr lang="fr-FR" baseline="50000" dirty="0"/>
              <a:t>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10" name="TextBox 9"/>
          <p:cNvSpPr txBox="1"/>
          <p:nvPr/>
        </p:nvSpPr>
        <p:spPr>
          <a:xfrm>
            <a:off x="1547664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altLang="zh-CN" dirty="0"/>
              <a:t>* </a:t>
            </a:r>
            <a:r>
              <a:rPr lang="zh-CN" altLang="en-US" dirty="0"/>
              <a:t>再生成分比例受到可用废钢的限制</a:t>
            </a:r>
            <a:endParaRPr lang="fr-FR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05" y="1196752"/>
            <a:ext cx="6062472" cy="48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1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金属生产从“摇篮到大门”的环境影响</a:t>
            </a:r>
            <a:r>
              <a:rPr lang="en-US" dirty="0"/>
              <a:t> </a:t>
            </a:r>
            <a:r>
              <a:rPr lang="en-US" baseline="50000" dirty="0"/>
              <a:t>19</a:t>
            </a:r>
            <a:endParaRPr lang="fr-BE" baseline="5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32573"/>
              </p:ext>
            </p:extLst>
          </p:nvPr>
        </p:nvGraphicFramePr>
        <p:xfrm>
          <a:off x="457200" y="1600200"/>
          <a:ext cx="8229600" cy="286257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金属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工艺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GER (MJ/kg)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7611" marR="7611" marT="7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GWP</a:t>
                      </a:r>
                    </a:p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(kg CO</a:t>
                      </a:r>
                      <a:r>
                        <a:rPr lang="en-US" sz="1600" u="none" strike="noStrike" baseline="-25000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2e</a:t>
                      </a:r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/kg)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7611" marR="7611" marT="7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AP</a:t>
                      </a:r>
                    </a:p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(kg SO</a:t>
                      </a:r>
                      <a:r>
                        <a:rPr lang="en-US" sz="1600" u="none" strike="noStrike" baseline="-25000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2e</a:t>
                      </a:r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/kg)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7611" marR="7611" marT="7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SWB (kg/kg)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7611" marR="7611" marT="761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电炉和氩氧脱碳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钢铁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一体化方案（高炉与转炉）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拜耳精炼，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霍尔 赫劳尔特电解炼铝法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铜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冶炼／转换和电精炼</a:t>
                      </a:r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堆浸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SX/EW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10" name="TextBox 9"/>
          <p:cNvSpPr txBox="1"/>
          <p:nvPr/>
        </p:nvSpPr>
        <p:spPr>
          <a:xfrm>
            <a:off x="467544" y="53732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Fangsong Std R" pitchFamily="18" charset="-128"/>
                <a:ea typeface="Adobe Fangsong Std R" pitchFamily="18" charset="-128"/>
              </a:rPr>
              <a:t>GER</a:t>
            </a:r>
            <a:r>
              <a:rPr lang="zh-CN" altLang="en-US" dirty="0">
                <a:latin typeface="Adobe Fangsong Std R" pitchFamily="18" charset="-128"/>
                <a:ea typeface="Adobe Fangsong Std R" pitchFamily="18" charset="-128"/>
              </a:rPr>
              <a:t>：总能量需求</a:t>
            </a:r>
            <a:r>
              <a:rPr lang="en-US" altLang="zh-CN" dirty="0">
                <a:latin typeface="Adobe Fangsong Std R" pitchFamily="18" charset="-128"/>
                <a:ea typeface="Adobe Fangsong Std R" pitchFamily="18" charset="-128"/>
              </a:rPr>
              <a:t>			</a:t>
            </a:r>
            <a:r>
              <a:rPr lang="en-US" dirty="0">
                <a:latin typeface="Adobe Fangsong Std R" pitchFamily="18" charset="-128"/>
                <a:ea typeface="Adobe Fangsong Std R" pitchFamily="18" charset="-128"/>
              </a:rPr>
              <a:t>   GWP: </a:t>
            </a:r>
            <a:r>
              <a:rPr lang="zh-CN" altLang="en-US" dirty="0">
                <a:latin typeface="Adobe Fangsong Std R" pitchFamily="18" charset="-128"/>
                <a:ea typeface="Adobe Fangsong Std R" pitchFamily="18" charset="-128"/>
              </a:rPr>
              <a:t>全球变暖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  <a:p>
            <a:r>
              <a:rPr lang="zh-CN" altLang="en-US" dirty="0">
                <a:latin typeface="Adobe Fangsong Std R" pitchFamily="18" charset="-128"/>
                <a:ea typeface="Adobe Fangsong Std R" pitchFamily="18" charset="-128"/>
              </a:rPr>
              <a:t>潜在</a:t>
            </a:r>
            <a:r>
              <a:rPr lang="en-US" dirty="0">
                <a:latin typeface="Adobe Fangsong Std R" pitchFamily="18" charset="-128"/>
                <a:ea typeface="Adobe Fangsong Std R" pitchFamily="18" charset="-128"/>
              </a:rPr>
              <a:t>AP</a:t>
            </a:r>
            <a:r>
              <a:rPr lang="zh-CN" altLang="en-US" dirty="0">
                <a:latin typeface="Adobe Fangsong Std R" pitchFamily="18" charset="-128"/>
                <a:ea typeface="Adobe Fangsong Std R" pitchFamily="18" charset="-128"/>
              </a:rPr>
              <a:t>：酸化潜力</a:t>
            </a:r>
            <a:r>
              <a:rPr lang="en-US" dirty="0">
                <a:latin typeface="Adobe Fangsong Std R" pitchFamily="18" charset="-128"/>
                <a:ea typeface="Adobe Fangsong Std R" pitchFamily="18" charset="-128"/>
              </a:rPr>
              <a:t>		   SWB: </a:t>
            </a:r>
            <a:r>
              <a:rPr lang="zh-CN" altLang="en-US" dirty="0">
                <a:latin typeface="Adobe Fangsong Std R" pitchFamily="18" charset="-128"/>
                <a:ea typeface="Adobe Fangsong Std R" pitchFamily="18" charset="-128"/>
              </a:rPr>
              <a:t>固废负担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38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金属生产全周期“从摇篮到大门”的环境影响</a:t>
            </a:r>
            <a:r>
              <a:rPr lang="en-US" altLang="zh-CN" dirty="0"/>
              <a:t> </a:t>
            </a:r>
            <a:r>
              <a:rPr lang="en-US" baseline="50000" dirty="0"/>
              <a:t>20</a:t>
            </a:r>
            <a:endParaRPr lang="fr-BE" baseline="50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各种金属从“摇篮到大门”的整体能源需求量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2548036" y="2174875"/>
            <a:ext cx="4040188" cy="543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800" dirty="0">
                <a:solidFill>
                  <a:srgbClr val="FF0000"/>
                </a:solidFill>
              </a:rPr>
              <a:t>没有循环利用</a:t>
            </a:r>
            <a:endParaRPr lang="fr-BE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9507"/>
            <a:ext cx="8604000" cy="26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在提供类似功能和服务的前提下，各种金属的用量并不相同</a:t>
            </a:r>
            <a:r>
              <a:rPr lang="en-US" sz="2800" dirty="0"/>
              <a:t> </a:t>
            </a:r>
            <a:r>
              <a:rPr lang="en-US" sz="2800" baseline="50000" dirty="0"/>
              <a:t>21</a:t>
            </a:r>
            <a:br>
              <a:rPr lang="en-US" sz="2800" dirty="0"/>
            </a:br>
            <a:br>
              <a:rPr lang="en-US" sz="2800" dirty="0"/>
            </a:br>
            <a:r>
              <a:rPr lang="zh-CN" altLang="en-US" sz="2800" dirty="0"/>
              <a:t>例如：</a:t>
            </a:r>
            <a:br>
              <a:rPr lang="en-US" sz="2000" dirty="0"/>
            </a:br>
            <a:r>
              <a:rPr lang="zh-CN" altLang="en-US" sz="2000" dirty="0"/>
              <a:t>三种不同的墙饰面对环境的潜在影响。</a:t>
            </a:r>
            <a:r>
              <a:rPr lang="en-US" sz="2400" dirty="0"/>
              <a:t> </a:t>
            </a:r>
            <a:endParaRPr lang="fr-BE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140335"/>
              </p:ext>
            </p:extLst>
          </p:nvPr>
        </p:nvGraphicFramePr>
        <p:xfrm>
          <a:off x="457200" y="2547347"/>
          <a:ext cx="8229600" cy="2123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PED (MJ/m</a:t>
                      </a:r>
                      <a:r>
                        <a:rPr lang="de-DE" sz="1600" u="none" strike="noStrike" baseline="3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de-DE" sz="1600" u="none" strike="noStrike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GWP (Kg</a:t>
                      </a:r>
                      <a:r>
                        <a:rPr lang="de-DE" sz="1600" u="none" strike="noStrike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de-DE" sz="1600" u="none" strike="noStrike" baseline="-25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CO</a:t>
                      </a:r>
                      <a:r>
                        <a:rPr lang="de-DE" sz="1600" u="none" strike="noStrike" baseline="-46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de-DE" sz="1600" u="none" strike="noStrike" baseline="-25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-eq. </a:t>
                      </a:r>
                      <a:r>
                        <a:rPr lang="de-DE" sz="1600" u="none" strike="noStrike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/m</a:t>
                      </a:r>
                      <a:r>
                        <a:rPr lang="de-DE" sz="1600" u="none" strike="noStrike" baseline="3000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de-DE" sz="1600" u="none" strike="noStrike" baseline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  <a:endParaRPr lang="de-DE" sz="1600" b="1" i="0" u="none" strike="noStrike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报废</a:t>
                      </a:r>
                      <a:r>
                        <a:rPr lang="en-US" sz="1600" u="none" strike="noStrike" noProof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(EOL)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高压板，如“千思”牌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759.3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50% 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再循环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+ 50% 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填埋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一般粉刷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144.2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不能循环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140.5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RR =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0.8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RR =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0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材料效率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2400" b="1" dirty="0"/>
              <a:t>减少：</a:t>
            </a:r>
            <a:r>
              <a:rPr lang="en-US" sz="2400" b="1" dirty="0"/>
              <a:t> </a:t>
            </a:r>
          </a:p>
          <a:p>
            <a:pPr marL="0" indent="0" algn="just">
              <a:buNone/>
            </a:pPr>
            <a:r>
              <a:rPr lang="en-US" altLang="zh-CN" sz="2400" dirty="0"/>
              <a:t>40%</a:t>
            </a:r>
            <a:r>
              <a:rPr lang="zh-CN" altLang="en-US" sz="2400" dirty="0"/>
              <a:t>的不锈钢原材料用量，从而减少排放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zh-CN" altLang="en-US" sz="2400" b="1" dirty="0"/>
              <a:t>再利用：</a:t>
            </a:r>
            <a:endParaRPr lang="en-US" sz="2400" b="1" dirty="0"/>
          </a:p>
          <a:p>
            <a:pPr marL="0" indent="0" algn="just">
              <a:buNone/>
            </a:pPr>
            <a:r>
              <a:rPr lang="zh-CN" altLang="en-US" sz="2400" dirty="0"/>
              <a:t>不锈钢的耐久性使其再利用非常重要。</a:t>
            </a:r>
            <a:endParaRPr lang="en-US" sz="2400" dirty="0"/>
          </a:p>
          <a:p>
            <a:pPr marL="0" indent="0" algn="just">
              <a:buNone/>
            </a:pPr>
            <a:r>
              <a:rPr lang="zh-CN" altLang="en-US" sz="2400" dirty="0"/>
              <a:t>例如：瓶子，马克杯，杯子，吸管</a:t>
            </a:r>
            <a:r>
              <a:rPr lang="en-US" altLang="zh-CN" sz="2400" dirty="0"/>
              <a:t>……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5770"/>
            <a:ext cx="1253970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96" y="5157192"/>
            <a:ext cx="158071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819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0" dirty="0"/>
              <a:t>案例：再利用</a:t>
            </a:r>
            <a:r>
              <a:rPr lang="fr-BE" sz="2800" b="0" baseline="50000" dirty="0"/>
              <a:t>22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1751"/>
          <a:stretch/>
        </p:blipFill>
        <p:spPr>
          <a:xfrm>
            <a:off x="1792288" y="737419"/>
            <a:ext cx="2960687" cy="3920306"/>
          </a:xfr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8006"/>
          </a:xfrm>
        </p:spPr>
        <p:txBody>
          <a:bodyPr>
            <a:noAutofit/>
          </a:bodyPr>
          <a:lstStyle/>
          <a:p>
            <a:pPr algn="just"/>
            <a:r>
              <a:rPr lang="zh-CN" altLang="en-US" sz="1800" dirty="0"/>
              <a:t>不锈钢板使用</a:t>
            </a:r>
            <a:r>
              <a:rPr lang="en-US" altLang="zh-CN" sz="1800" dirty="0"/>
              <a:t>50</a:t>
            </a:r>
            <a:r>
              <a:rPr lang="zh-CN" altLang="en-US" sz="1800" dirty="0"/>
              <a:t>年后，会变脏并有划痕。在大堂翻修的过程中，不锈钢板被查下来清理、表面进行了再处理，被重新利用起来。</a:t>
            </a:r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5770"/>
            <a:ext cx="1253970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18</a:t>
            </a:fld>
            <a:endParaRPr lang="fr-BE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1" b="1751"/>
          <a:stretch/>
        </p:blipFill>
        <p:spPr>
          <a:xfrm>
            <a:off x="4828356" y="737419"/>
            <a:ext cx="2407940" cy="3920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72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材料效率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2400" b="1" dirty="0"/>
              <a:t>再循环：</a:t>
            </a:r>
            <a:endParaRPr lang="en-US" sz="2400" b="1" dirty="0"/>
          </a:p>
          <a:p>
            <a:pPr marL="0" indent="0" algn="just">
              <a:buNone/>
            </a:pPr>
            <a:r>
              <a:rPr lang="zh-CN" altLang="en-US" sz="2400" dirty="0"/>
              <a:t>不锈钢可以被</a:t>
            </a:r>
            <a:r>
              <a:rPr lang="en-US" altLang="zh-CN" sz="2400" dirty="0"/>
              <a:t>100</a:t>
            </a:r>
            <a:r>
              <a:rPr lang="zh-CN" altLang="en-US" sz="2400" dirty="0"/>
              <a:t>％再循环，</a:t>
            </a:r>
            <a:r>
              <a:rPr lang="en-US" altLang="zh-CN" sz="2400" dirty="0"/>
              <a:t>82%</a:t>
            </a:r>
            <a:r>
              <a:rPr lang="zh-CN" altLang="en-US" sz="2400" dirty="0"/>
              <a:t>的回收废钢被再利用。</a:t>
            </a:r>
            <a:endParaRPr lang="en-US" sz="2400" dirty="0"/>
          </a:p>
          <a:p>
            <a:pPr marL="0" indent="0" algn="just">
              <a:buNone/>
            </a:pPr>
            <a:endParaRPr lang="en-US" altLang="zh-CN" sz="2400" dirty="0"/>
          </a:p>
          <a:p>
            <a:pPr marL="0" indent="0" algn="just">
              <a:buNone/>
            </a:pPr>
            <a:r>
              <a:rPr lang="zh-CN" altLang="zh-CN" sz="2400" dirty="0"/>
              <a:t>“</a:t>
            </a:r>
            <a:r>
              <a:rPr lang="zh-CN" altLang="en-US" sz="2400" dirty="0"/>
              <a:t>零”浪费的不锈钢生产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 </a:t>
            </a:r>
          </a:p>
          <a:p>
            <a:pPr marL="0" indent="0" algn="just">
              <a:buNone/>
            </a:pPr>
            <a:r>
              <a:rPr lang="zh-CN" altLang="en-US" sz="2400" dirty="0"/>
              <a:t>炼钢的主要副产品和废物是钢渣和粉尘。例如：钢渣可以制成沥青用于道路建设。</a:t>
            </a:r>
            <a:r>
              <a:rPr lang="en-US" sz="2400" dirty="0"/>
              <a:t> </a:t>
            </a:r>
          </a:p>
          <a:p>
            <a:pPr algn="just"/>
            <a:endParaRPr lang="fr-B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5770"/>
            <a:ext cx="1253970" cy="12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683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温室气体（</a:t>
            </a:r>
            <a:r>
              <a:rPr lang="fr-FR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GHG</a:t>
            </a:r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）：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二氧化碳当量排放吨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吨钢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fr-FR" sz="22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(1)</a:t>
            </a:r>
            <a:r>
              <a:rPr lang="fr-FR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algn="just"/>
            <a:endParaRPr 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全球变暖潜势（</a:t>
            </a:r>
            <a:r>
              <a:rPr 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GWP</a:t>
            </a:r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）：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没有对各温室气体（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GHG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）与二氧化碳</a:t>
            </a:r>
            <a:r>
              <a:rPr lang="en-US" altLang="zh-CN" sz="22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(7)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在大气中的单位集热能力进行比较。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例如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GB" sz="2200" dirty="0">
                <a:latin typeface="SimSun" panose="02010600030101010101" pitchFamily="2" charset="-122"/>
                <a:ea typeface="SimSun" panose="02010600030101010101" pitchFamily="2" charset="-122"/>
              </a:rPr>
              <a:t>100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年期甲烷的</a:t>
            </a:r>
            <a:r>
              <a:rPr lang="en-GB" sz="2200" dirty="0">
                <a:latin typeface="SimSun" panose="02010600030101010101" pitchFamily="2" charset="-122"/>
                <a:ea typeface="SimSun" panose="02010600030101010101" pitchFamily="2" charset="-122"/>
              </a:rPr>
              <a:t>GWP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温室效应潜能值）是</a:t>
            </a:r>
            <a:r>
              <a:rPr lang="en-GB" sz="2200" dirty="0">
                <a:latin typeface="SimSun" panose="02010600030101010101" pitchFamily="2" charset="-122"/>
                <a:ea typeface="SimSun" panose="02010600030101010101" pitchFamily="2" charset="-122"/>
              </a:rPr>
              <a:t>28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炼钢排放的主要温室气体是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CO2.</a:t>
            </a:r>
          </a:p>
          <a:p>
            <a:pPr algn="just"/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初级能源消耗的</a:t>
            </a:r>
            <a:r>
              <a:rPr lang="en-GB" sz="2200" dirty="0">
                <a:latin typeface="SimSun" panose="02010600030101010101" pitchFamily="2" charset="-122"/>
                <a:ea typeface="SimSun" panose="02010600030101010101" pitchFamily="2" charset="-122"/>
              </a:rPr>
              <a:t>GWP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值（吉焦</a:t>
            </a:r>
            <a:r>
              <a:rPr lang="en-GB" sz="22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吨）被称为能源强度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生产一吨初级材料（例如钢）</a:t>
            </a:r>
            <a:r>
              <a:rPr lang="fr-FR" altLang="zh-CN" sz="22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(1)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的能耗</a:t>
            </a:r>
            <a:endParaRPr lang="en-US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总能量需求（</a:t>
            </a:r>
            <a:r>
              <a:rPr 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GER</a:t>
            </a:r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）：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生产一种产品需要的总能耗。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fr-FR" sz="22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(8)</a:t>
            </a:r>
          </a:p>
          <a:p>
            <a:pPr algn="just"/>
            <a:endParaRPr lang="fr-FR" sz="2200" baseline="50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材料效率：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粗钢生产中，没有做永久处理、填埋或焚烧的材料量。</a:t>
            </a:r>
            <a:r>
              <a:rPr lang="fr-FR" sz="22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(1)</a:t>
            </a:r>
            <a:endParaRPr lang="en-US" sz="2200" baseline="50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689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不锈钢产品在报废时，大部分可以被循环利用</a:t>
            </a:r>
            <a:r>
              <a:rPr lang="fr-FR" baseline="50000" dirty="0"/>
              <a:t>23-25</a:t>
            </a:r>
            <a:endParaRPr lang="fr-BE" baseline="5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44253"/>
              </p:ext>
            </p:extLst>
          </p:nvPr>
        </p:nvGraphicFramePr>
        <p:xfrm>
          <a:off x="457200" y="1600200"/>
          <a:ext cx="8229600" cy="430226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65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主要应用领域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不锈钢产品在制造业的应用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平均寿命（按年计）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用于掩埋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回收利用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合计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作为不锈钢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建筑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92%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95%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交通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工业机械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家用电器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电子品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金属制品</a:t>
                      </a:r>
                      <a:endParaRPr lang="fr-BE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合计：</a:t>
                      </a:r>
                      <a:endParaRPr lang="fr-BE" sz="16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100%</a:t>
                      </a:r>
                      <a:endParaRPr lang="fr-BE" sz="16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22</a:t>
                      </a:r>
                      <a:endParaRPr lang="fr-BE" sz="16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18%</a:t>
                      </a:r>
                      <a:endParaRPr lang="fr-BE" sz="16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82%</a:t>
                      </a:r>
                      <a:endParaRPr lang="fr-BE" sz="16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90%</a:t>
                      </a:r>
                      <a:endParaRPr lang="fr-BE" sz="1600" b="1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1680">
                <a:tc gridSpan="6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由于工艺的改进和在线</a:t>
                      </a:r>
                      <a:r>
                        <a:rPr lang="en-US" altLang="zh-CN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荧光分析法，废钢的回收和分类得到了改进。</a:t>
                      </a:r>
                      <a:endParaRPr lang="fr-FR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建筑设计对回收率有很大的影响。</a:t>
                      </a:r>
                      <a:endParaRPr lang="fr-FR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193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LEED* </a:t>
            </a:r>
            <a:r>
              <a:rPr lang="zh-CN" altLang="en-US" dirty="0"/>
              <a:t>和不锈钢的</a:t>
            </a:r>
            <a:r>
              <a:rPr lang="en-US" dirty="0"/>
              <a:t>LCI </a:t>
            </a:r>
            <a:r>
              <a:rPr lang="zh-CN" altLang="en-US" dirty="0"/>
              <a:t>数据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2013</a:t>
            </a:r>
            <a:r>
              <a:rPr lang="zh-CN" altLang="en-US" sz="2400" dirty="0"/>
              <a:t>年，美国绿色建筑委员会发布了第四版的“</a:t>
            </a:r>
            <a:r>
              <a:rPr lang="en-US" sz="2400" dirty="0"/>
              <a:t>*</a:t>
            </a:r>
            <a:r>
              <a:rPr lang="zh-CN" altLang="en-US" sz="2400" dirty="0"/>
              <a:t>能源和环境设计领导力认证”</a:t>
            </a:r>
            <a:r>
              <a:rPr lang="en-US" sz="2400" dirty="0"/>
              <a:t> (LEED v4)</a:t>
            </a:r>
          </a:p>
          <a:p>
            <a:pPr lvl="1"/>
            <a:r>
              <a:rPr lang="zh-CN" altLang="en-US" sz="2000" dirty="0"/>
              <a:t>新版本中的变化有利于不锈钢：</a:t>
            </a:r>
            <a:endParaRPr lang="en-US" sz="2000" dirty="0"/>
          </a:p>
          <a:p>
            <a:pPr lvl="2"/>
            <a:r>
              <a:rPr lang="zh-CN" altLang="en-US" sz="1800" dirty="0"/>
              <a:t>更多强调了服务期</a:t>
            </a:r>
            <a:endParaRPr lang="en-US" sz="1800" dirty="0"/>
          </a:p>
          <a:p>
            <a:pPr lvl="2"/>
            <a:r>
              <a:rPr lang="zh-CN" altLang="en-US" sz="1800" dirty="0"/>
              <a:t>对</a:t>
            </a:r>
            <a:r>
              <a:rPr lang="en-US" sz="1800" dirty="0"/>
              <a:t>VOC**</a:t>
            </a:r>
            <a:r>
              <a:rPr lang="zh-CN" altLang="en-US" sz="1800" dirty="0"/>
              <a:t>的排放要求更加严格（对某些材料来说问题很大，例如塑料）</a:t>
            </a:r>
            <a:endParaRPr lang="en-US" sz="1800" dirty="0"/>
          </a:p>
          <a:p>
            <a:r>
              <a:rPr lang="zh-CN" altLang="en-US" sz="2400" dirty="0"/>
              <a:t>（负责管理美国建筑和性能的）美国总务管理局最近批准了</a:t>
            </a:r>
            <a:r>
              <a:rPr lang="en-US" altLang="zh-CN" sz="2400" dirty="0"/>
              <a:t>LEED</a:t>
            </a:r>
            <a:r>
              <a:rPr lang="zh-CN" altLang="en-US" sz="2400" dirty="0"/>
              <a:t>的使用</a:t>
            </a:r>
            <a:endParaRPr lang="en-US" sz="2400" dirty="0"/>
          </a:p>
          <a:p>
            <a:pPr lvl="1"/>
            <a:r>
              <a:rPr lang="zh-CN" altLang="en-US" sz="2000" dirty="0"/>
              <a:t>对新建筑或翻新建筑，美国联邦和州政府越来越多地要求其具备</a:t>
            </a:r>
            <a:r>
              <a:rPr lang="en-US" altLang="zh-CN" sz="2000" dirty="0"/>
              <a:t>LEED</a:t>
            </a:r>
            <a:r>
              <a:rPr lang="zh-CN" altLang="en-US" sz="2000" dirty="0"/>
              <a:t>或其他类似认证。</a:t>
            </a:r>
            <a:endParaRPr lang="en-US" sz="2000" dirty="0"/>
          </a:p>
          <a:p>
            <a:pPr marL="5715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57150" indent="0">
              <a:buNone/>
            </a:pPr>
            <a:r>
              <a:rPr lang="fr-FR" sz="1800" dirty="0"/>
              <a:t>** VOC</a:t>
            </a:r>
            <a:r>
              <a:rPr lang="zh-CN" altLang="en-US" sz="1800" dirty="0"/>
              <a:t>：挥发性有机化合物：不锈钢在加工和生产中有很少量的</a:t>
            </a:r>
            <a:r>
              <a:rPr lang="en-US" altLang="zh-CN" sz="1800" dirty="0"/>
              <a:t>VOC</a:t>
            </a:r>
            <a:r>
              <a:rPr lang="zh-CN" altLang="en-US" sz="1800" dirty="0"/>
              <a:t>排放（目前没有具体数据），在使用过程中</a:t>
            </a:r>
            <a:r>
              <a:rPr lang="en-US" altLang="zh-CN" sz="1800" dirty="0"/>
              <a:t>VOC</a:t>
            </a:r>
            <a:r>
              <a:rPr lang="zh-CN" altLang="en-US" sz="1800" dirty="0"/>
              <a:t>排放为零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 rot="1948694">
            <a:off x="7722350" y="332656"/>
            <a:ext cx="9001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新</a:t>
            </a:r>
            <a:r>
              <a:rPr lang="fr-FR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676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使用不锈钢的可持续性建筑</a:t>
            </a:r>
            <a:r>
              <a:rPr lang="en-US" dirty="0"/>
              <a:t> - The David L. Lawrence </a:t>
            </a:r>
            <a:r>
              <a:rPr lang="zh-CN" altLang="en-US" dirty="0"/>
              <a:t>会议中心，匹茨堡</a:t>
            </a:r>
            <a:r>
              <a:rPr lang="en-US" dirty="0"/>
              <a:t> (2003) </a:t>
            </a:r>
            <a:r>
              <a:rPr lang="en-US" baseline="50000" dirty="0"/>
              <a:t>26</a:t>
            </a:r>
            <a:endParaRPr lang="fr-BE" baseline="50000" dirty="0"/>
          </a:p>
        </p:txBody>
      </p:sp>
      <p:pic>
        <p:nvPicPr>
          <p:cNvPr id="11" name="Picture 2" descr="http://www.pgh-sea.com/images/conventioncenter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" b="158"/>
          <a:stretch/>
        </p:blipFill>
        <p:spPr>
          <a:ln>
            <a:solidFill>
              <a:schemeClr val="tx1"/>
            </a:solidFill>
          </a:ln>
        </p:spPr>
      </p:pic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74030"/>
          </a:xfrm>
        </p:spPr>
        <p:txBody>
          <a:bodyPr>
            <a:normAutofit/>
          </a:bodyPr>
          <a:lstStyle/>
          <a:p>
            <a:r>
              <a:rPr lang="zh-CN" altLang="en-US" dirty="0"/>
              <a:t>不锈钢屋顶：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使用了</a:t>
            </a:r>
            <a:r>
              <a:rPr lang="en-US" dirty="0"/>
              <a:t>S30400</a:t>
            </a:r>
            <a:r>
              <a:rPr lang="zh-CN" altLang="en-US" dirty="0"/>
              <a:t>号钢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尺寸：</a:t>
            </a:r>
            <a:r>
              <a:rPr lang="en-US" dirty="0"/>
              <a:t>280 × 96</a:t>
            </a:r>
            <a:r>
              <a:rPr lang="zh-CN" altLang="en-US" dirty="0"/>
              <a:t>米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护套使用了</a:t>
            </a:r>
            <a:r>
              <a:rPr lang="en-US" dirty="0"/>
              <a:t> 23,000</a:t>
            </a:r>
            <a:r>
              <a:rPr lang="zh-CN" altLang="en-US" dirty="0"/>
              <a:t>平米的</a:t>
            </a:r>
            <a:r>
              <a:rPr lang="en-US" dirty="0"/>
              <a:t>0.6mm (24-gauge</a:t>
            </a:r>
            <a:r>
              <a:rPr lang="zh-CN" altLang="en-US" dirty="0"/>
              <a:t>）钢，重量为</a:t>
            </a:r>
            <a:r>
              <a:rPr lang="en-US" dirty="0"/>
              <a:t> 136 </a:t>
            </a:r>
            <a:r>
              <a:rPr lang="zh-CN" altLang="en-US" dirty="0"/>
              <a:t>吨。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0" name="Picture 9" descr="leed gold Amonix Receives LEED Certific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8797">
            <a:off x="2061233" y="942470"/>
            <a:ext cx="1448069" cy="1358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3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使用不锈钢的可持续</a:t>
            </a:r>
            <a:r>
              <a:rPr lang="en-US" altLang="zh-CN" dirty="0"/>
              <a:t>I</a:t>
            </a:r>
            <a:r>
              <a:rPr lang="zh-CN" altLang="en-US" dirty="0"/>
              <a:t>建筑：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LEED </a:t>
            </a:r>
            <a:r>
              <a:rPr lang="zh-CN" altLang="en-US" dirty="0"/>
              <a:t>金牌认证</a:t>
            </a:r>
            <a:endParaRPr lang="fr-B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LEED</a:t>
            </a:r>
            <a:r>
              <a:rPr lang="zh-CN" altLang="en-US" b="1" dirty="0"/>
              <a:t>（能源与环境设计领导力认证）</a:t>
            </a:r>
            <a:r>
              <a:rPr lang="en-US" dirty="0"/>
              <a:t> </a:t>
            </a:r>
            <a:r>
              <a:rPr lang="zh-CN" altLang="en-US" dirty="0"/>
              <a:t>金牌认证认可了：</a:t>
            </a:r>
            <a:endParaRPr lang="en-US" dirty="0"/>
          </a:p>
          <a:p>
            <a:pPr lvl="1"/>
            <a:r>
              <a:rPr lang="zh-CN" altLang="en-US" dirty="0"/>
              <a:t>该中心的棕地在开发</a:t>
            </a:r>
            <a:endParaRPr lang="en-US" dirty="0"/>
          </a:p>
          <a:p>
            <a:pPr lvl="1"/>
            <a:r>
              <a:rPr lang="zh-CN" altLang="en-US" dirty="0"/>
              <a:t>容纳了其他交通方式</a:t>
            </a:r>
            <a:endParaRPr lang="en-US" dirty="0"/>
          </a:p>
          <a:p>
            <a:pPr lvl="1"/>
            <a:r>
              <a:rPr lang="zh-CN" altLang="en-US" dirty="0"/>
              <a:t>减少用水</a:t>
            </a:r>
            <a:endParaRPr lang="en-US" dirty="0"/>
          </a:p>
          <a:p>
            <a:pPr lvl="1"/>
            <a:r>
              <a:rPr lang="zh-CN" altLang="en-US" dirty="0"/>
              <a:t>高能效</a:t>
            </a:r>
            <a:endParaRPr lang="en-US" dirty="0"/>
          </a:p>
          <a:p>
            <a:pPr lvl="1"/>
            <a:r>
              <a:rPr lang="zh-CN" altLang="en-US" dirty="0"/>
              <a:t>使用了无毒性排放，或排放量很低的材料</a:t>
            </a:r>
            <a:endParaRPr lang="en-US" dirty="0"/>
          </a:p>
          <a:p>
            <a:pPr lvl="1"/>
            <a:r>
              <a:rPr lang="zh-CN" altLang="en-US" dirty="0"/>
              <a:t>设计创新</a:t>
            </a:r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8516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可持续性的不锈钢土建工程：</a:t>
            </a:r>
            <a:br>
              <a:rPr lang="en-US" altLang="zh-CN" dirty="0"/>
            </a:br>
            <a:r>
              <a:rPr lang="en-US" dirty="0" err="1"/>
              <a:t>Progreso</a:t>
            </a:r>
            <a:r>
              <a:rPr lang="en-US" dirty="0"/>
              <a:t> </a:t>
            </a:r>
            <a:r>
              <a:rPr lang="zh-CN" altLang="en-US" dirty="0"/>
              <a:t>码头 </a:t>
            </a:r>
            <a:r>
              <a:rPr lang="nl-BE" altLang="zh-CN" baseline="30000" dirty="0"/>
              <a:t>27</a:t>
            </a:r>
            <a:endParaRPr lang="fr-BE" baseline="30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CN" altLang="en-US" dirty="0"/>
              <a:t>墨西哥的</a:t>
            </a:r>
            <a:r>
              <a:rPr lang="fr-BE" dirty="0"/>
              <a:t>Progreso</a:t>
            </a:r>
            <a:r>
              <a:rPr lang="zh-CN" altLang="en-US" dirty="0"/>
              <a:t>码头修建于</a:t>
            </a:r>
            <a:r>
              <a:rPr lang="en-US" altLang="zh-CN" dirty="0"/>
              <a:t>1970</a:t>
            </a:r>
            <a:r>
              <a:rPr lang="zh-CN" altLang="en-US" dirty="0"/>
              <a:t>年</a:t>
            </a:r>
            <a:r>
              <a:rPr lang="fr-BE" dirty="0"/>
              <a:t>, </a:t>
            </a:r>
            <a:r>
              <a:rPr lang="zh-CN" altLang="en-US" dirty="0"/>
              <a:t>周边的海洋环境不断腐蚀碳钢棒，最终建筑结构实效。</a:t>
            </a:r>
            <a:endParaRPr lang="fr-B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4141" r="17765" b="38906"/>
          <a:stretch/>
        </p:blipFill>
        <p:spPr bwMode="auto">
          <a:xfrm>
            <a:off x="1821904" y="2505074"/>
            <a:ext cx="5486400" cy="193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7462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可持续性的不锈钢土建工程：</a:t>
            </a:r>
            <a:br>
              <a:rPr lang="en-US" altLang="zh-CN" dirty="0"/>
            </a:br>
            <a:r>
              <a:rPr lang="en-US" altLang="zh-CN" dirty="0" err="1"/>
              <a:t>Progreso</a:t>
            </a:r>
            <a:r>
              <a:rPr lang="en-US" altLang="zh-CN" dirty="0"/>
              <a:t> </a:t>
            </a:r>
            <a:r>
              <a:rPr lang="zh-CN" altLang="en-US" dirty="0"/>
              <a:t>码头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CN" altLang="en-US" dirty="0"/>
              <a:t>相邻的码头修建于</a:t>
            </a:r>
            <a:r>
              <a:rPr lang="en-US" altLang="zh-CN" dirty="0"/>
              <a:t>1937</a:t>
            </a:r>
            <a:r>
              <a:rPr lang="zh-CN" altLang="en-US" dirty="0"/>
              <a:t>年～</a:t>
            </a:r>
            <a:r>
              <a:rPr lang="en-US" altLang="zh-CN" dirty="0"/>
              <a:t>1941</a:t>
            </a:r>
            <a:r>
              <a:rPr lang="zh-CN" altLang="en-US" dirty="0"/>
              <a:t>年，使用不锈钢进行了加固。</a:t>
            </a:r>
            <a:endParaRPr lang="fr-BE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25968" r="7077" b="27078"/>
          <a:stretch/>
        </p:blipFill>
        <p:spPr bwMode="auto">
          <a:xfrm>
            <a:off x="1821904" y="2492896"/>
            <a:ext cx="5486400" cy="1932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4859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可持续性的不锈钢土建工程：</a:t>
            </a:r>
            <a:br>
              <a:rPr lang="en-US" altLang="zh-CN" dirty="0"/>
            </a:br>
            <a:r>
              <a:rPr lang="en-US" altLang="zh-CN" dirty="0" err="1"/>
              <a:t>Progreso</a:t>
            </a:r>
            <a:r>
              <a:rPr lang="en-US" altLang="zh-CN" dirty="0"/>
              <a:t> </a:t>
            </a:r>
            <a:r>
              <a:rPr lang="zh-CN" altLang="en-US" dirty="0"/>
              <a:t>码头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CN" altLang="en-US" dirty="0"/>
              <a:t>自那之后无需维护，一致保持原始状态。</a:t>
            </a:r>
            <a:endParaRPr lang="fr-BE" dirty="0"/>
          </a:p>
        </p:txBody>
      </p:sp>
      <p:pic>
        <p:nvPicPr>
          <p:cNvPr id="10" name="Picture 2"/>
          <p:cNvPicPr preferRelativeResize="0">
            <a:picLocks noGrp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1904" y="2492896"/>
            <a:ext cx="5486400" cy="193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25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zh-CN" altLang="en-US" dirty="0"/>
              <a:t>社会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2000" dirty="0"/>
              <a:t>可持续性材料不会伤害从事该材料生产的人，或者在其使用、回收和最终报废处置的过程中的操作人员。</a:t>
            </a:r>
            <a:endParaRPr lang="en-US" sz="2000" dirty="0"/>
          </a:p>
          <a:p>
            <a:pPr algn="just"/>
            <a:r>
              <a:rPr lang="zh-CN" altLang="en-US" sz="2000" dirty="0"/>
              <a:t>不锈钢在其生产使用环节都不会对人造成伤害。正因如此，不锈钢成为医疗、食物、加工、家居及餐饮设备中使用的主要原材料。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zh-CN" altLang="en-US" sz="2000" dirty="0"/>
              <a:t>不锈钢行业的首要任务是保证零伤害及工作场所员工的健康。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zh-CN" altLang="en-US" sz="2000" dirty="0"/>
              <a:t>通过技术进步，不锈钢可以改进生活质量。例如，如果没有不锈钢，给我提供清洁饮用水、食物和医药的设施就不可能会如此卫生、高效。</a:t>
            </a:r>
            <a:endParaRPr lang="de-D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188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</a:t>
            </a:r>
            <a:r>
              <a:rPr lang="zh-CN" altLang="en-US" dirty="0"/>
              <a:t>经济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28</a:t>
            </a:fld>
            <a:endParaRPr lang="fr-BE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095472" y="1484784"/>
            <a:ext cx="4924800" cy="4924800"/>
            <a:chOff x="827584" y="548680"/>
            <a:chExt cx="4320000" cy="4320000"/>
          </a:xfrm>
        </p:grpSpPr>
        <p:sp>
          <p:nvSpPr>
            <p:cNvPr id="5" name="Oval 4"/>
            <p:cNvSpPr/>
            <p:nvPr/>
          </p:nvSpPr>
          <p:spPr>
            <a:xfrm>
              <a:off x="827584" y="548680"/>
              <a:ext cx="4320000" cy="4320000"/>
            </a:xfrm>
            <a:prstGeom prst="ellipse">
              <a:avLst/>
            </a:prstGeom>
            <a:solidFill>
              <a:srgbClr val="78A5D8"/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" name="Oval 5"/>
            <p:cNvSpPr/>
            <p:nvPr/>
          </p:nvSpPr>
          <p:spPr>
            <a:xfrm>
              <a:off x="2267744" y="620688"/>
              <a:ext cx="1512000" cy="1512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全球不锈钢行业直接或间接雇员人数为</a:t>
              </a:r>
              <a:r>
                <a:rPr lang="en-US" altLang="zh-CN" sz="1400" dirty="0">
                  <a:solidFill>
                    <a:schemeClr val="bg1"/>
                  </a:solidFill>
                </a:rPr>
                <a:t>30</a:t>
              </a:r>
              <a:r>
                <a:rPr lang="zh-CN" altLang="en-US" sz="1400" dirty="0">
                  <a:solidFill>
                    <a:schemeClr val="bg1"/>
                  </a:solidFill>
                </a:rPr>
                <a:t>万人</a:t>
              </a:r>
              <a:endParaRPr lang="fr-BE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71744" y="1690803"/>
              <a:ext cx="1368000" cy="1368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US" altLang="zh-CN" sz="1400" dirty="0"/>
                <a:t>2010</a:t>
              </a:r>
              <a:r>
                <a:rPr lang="zh-CN" altLang="en-US" sz="1400" dirty="0"/>
                <a:t>年全球不锈钢营业额为</a:t>
              </a:r>
              <a:r>
                <a:rPr lang="en-US" altLang="zh-CN" sz="1400" dirty="0"/>
                <a:t>1</a:t>
              </a:r>
              <a:r>
                <a:rPr lang="fr-BE" sz="1400" dirty="0"/>
                <a:t>30</a:t>
              </a:r>
              <a:r>
                <a:rPr lang="en-US" altLang="zh-CN" sz="1400" dirty="0"/>
                <a:t>0</a:t>
              </a:r>
              <a:r>
                <a:rPr lang="zh-CN" altLang="en-US" sz="1400" dirty="0"/>
                <a:t>亿美元</a:t>
              </a:r>
              <a:endParaRPr lang="fr-BE" sz="105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80048" y="1772952"/>
              <a:ext cx="1224000" cy="122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zh-CN" altLang="en-US" sz="1400" dirty="0"/>
                <a:t>从</a:t>
              </a:r>
              <a:r>
                <a:rPr lang="en-US" altLang="zh-CN" sz="1400" dirty="0"/>
                <a:t>1970</a:t>
              </a:r>
              <a:r>
                <a:rPr lang="zh-CN" altLang="en-US" sz="1400" dirty="0"/>
                <a:t>年开始，每年产量平均增长</a:t>
              </a:r>
              <a:r>
                <a:rPr lang="fr-BE" sz="1400" dirty="0"/>
                <a:t>6%</a:t>
              </a:r>
              <a:endParaRPr lang="fr-BE" sz="1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619744" y="3321088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fr-BE" sz="1200" dirty="0"/>
                <a:t>100%</a:t>
              </a:r>
              <a:r>
                <a:rPr lang="zh-CN" altLang="en-US" sz="1200" dirty="0"/>
                <a:t>可以永远回收利</a:t>
              </a:r>
              <a:endParaRPr lang="fr-BE" sz="9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951960" y="3212976"/>
              <a:ext cx="1260000" cy="1260000"/>
            </a:xfrm>
            <a:prstGeom prst="ellipse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en-US" altLang="zh-CN" sz="1100" dirty="0"/>
                <a:t>2010</a:t>
              </a:r>
              <a:r>
                <a:rPr lang="zh-CN" altLang="en-US" sz="1100" dirty="0"/>
                <a:t>年不锈钢产量为</a:t>
              </a:r>
              <a:r>
                <a:rPr lang="fr-BE" sz="1100" dirty="0"/>
                <a:t>3</a:t>
              </a:r>
              <a:r>
                <a:rPr lang="en-US" altLang="zh-CN" sz="1100" dirty="0"/>
                <a:t>000</a:t>
              </a:r>
              <a:r>
                <a:rPr lang="zh-CN" altLang="en-US" sz="1100" dirty="0"/>
                <a:t>万吨</a:t>
              </a:r>
              <a:endParaRPr lang="fr-B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997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18556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生命周期成本法（</a:t>
            </a:r>
            <a:r>
              <a:rPr lang="en-US" sz="2800" dirty="0"/>
              <a:t>LCC</a:t>
            </a:r>
            <a:r>
              <a:rPr lang="zh-CN" altLang="en-US" sz="2800" dirty="0"/>
              <a:t>）</a:t>
            </a:r>
            <a:r>
              <a:rPr lang="en-US" sz="2800" dirty="0"/>
              <a:t> </a:t>
            </a:r>
            <a:r>
              <a:rPr lang="en-US" sz="2000" baseline="50000" dirty="0"/>
              <a:t>30</a:t>
            </a:r>
            <a:r>
              <a:rPr lang="en-US" sz="2800" dirty="0"/>
              <a:t> 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en-US" sz="1800" dirty="0"/>
              <a:t>LCC</a:t>
            </a:r>
            <a:r>
              <a:rPr lang="zh-CN" altLang="en-US" sz="1800" dirty="0"/>
              <a:t>是指，在完成其性能要求的前提下，某资产整个生命周期的成本。</a:t>
            </a:r>
            <a:r>
              <a:rPr lang="en-US" sz="1800" dirty="0"/>
              <a:t> (ISO 15686-5).</a:t>
            </a:r>
          </a:p>
          <a:p>
            <a:r>
              <a:rPr lang="en-US" sz="1800" dirty="0"/>
              <a:t>LCC </a:t>
            </a:r>
            <a:r>
              <a:rPr lang="zh-CN" altLang="en-US" sz="1800" dirty="0"/>
              <a:t>是指某产品整个生命周期所有的相关的成本：</a:t>
            </a:r>
            <a:endParaRPr lang="en-US" sz="1800" dirty="0"/>
          </a:p>
        </p:txBody>
      </p:sp>
      <p:pic>
        <p:nvPicPr>
          <p:cNvPr id="6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2985138"/>
            <a:ext cx="4644516" cy="3756220"/>
          </a:xfrm>
          <a:prstGeom prst="rect">
            <a:avLst/>
          </a:prstGeom>
        </p:spPr>
      </p:pic>
      <p:sp>
        <p:nvSpPr>
          <p:cNvPr id="7" name="Rechteck 8"/>
          <p:cNvSpPr/>
          <p:nvPr/>
        </p:nvSpPr>
        <p:spPr>
          <a:xfrm>
            <a:off x="11654" y="260729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  <a:sym typeface="Wingdings"/>
              </a:rPr>
              <a:t>概念设计</a:t>
            </a:r>
            <a:r>
              <a:rPr 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  <a:sym typeface="Wingdings"/>
              </a:rPr>
              <a:t></a:t>
            </a:r>
            <a:r>
              <a:rPr 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</a:rPr>
              <a:t> </a:t>
            </a:r>
            <a:r>
              <a:rPr lang="zh-CN" alt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</a:rPr>
              <a:t>加工生产</a:t>
            </a:r>
            <a:r>
              <a:rPr 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  <a:sym typeface="Wingdings"/>
              </a:rPr>
              <a:t> </a:t>
            </a:r>
            <a:r>
              <a:rPr lang="zh-CN" alt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  <a:sym typeface="Wingdings"/>
              </a:rPr>
              <a:t>运营</a:t>
            </a:r>
            <a:r>
              <a:rPr 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  <a:sym typeface="Wingdings"/>
              </a:rPr>
              <a:t></a:t>
            </a:r>
            <a:r>
              <a:rPr 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</a:rPr>
              <a:t> </a:t>
            </a:r>
            <a:r>
              <a:rPr lang="zh-CN" altLang="en-US" sz="2400" b="1" dirty="0">
                <a:latin typeface="Adobe Fangsong Std R" pitchFamily="18" charset="-128"/>
                <a:ea typeface="Adobe Fangsong Std R" pitchFamily="18" charset="-128"/>
                <a:cs typeface="Arial" pitchFamily="34" charset="0"/>
              </a:rPr>
              <a:t>报废</a:t>
            </a:r>
            <a:endParaRPr lang="en-US" sz="2400" b="1" dirty="0">
              <a:latin typeface="Adobe Fangsong Std R" pitchFamily="18" charset="-128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753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3136"/>
          </a:xfrm>
        </p:spPr>
        <p:txBody>
          <a:bodyPr>
            <a:noAutofit/>
          </a:bodyPr>
          <a:lstStyle/>
          <a:p>
            <a:pPr algn="just"/>
            <a:endParaRPr lang="en-US" altLang="zh-CN" sz="2200" b="1" dirty="0"/>
          </a:p>
          <a:p>
            <a:pPr algn="just"/>
            <a:r>
              <a:rPr lang="zh-CN" altLang="en-US" sz="2200" b="1" dirty="0"/>
              <a:t>生命周期清单法（</a:t>
            </a:r>
            <a:r>
              <a:rPr lang="en-US" sz="2200" b="1" dirty="0"/>
              <a:t>LCI</a:t>
            </a:r>
            <a:r>
              <a:rPr lang="zh-CN" altLang="en-US" sz="2200" b="1" dirty="0"/>
              <a:t>）：</a:t>
            </a:r>
            <a:r>
              <a:rPr lang="zh-CN" altLang="en-US" sz="2200" dirty="0"/>
              <a:t>是一种结构化的、全面的、国际标准化方法。这种方法将产品整个生命周期中相关的排放、资源消耗，环境及健康影响，以及资源枯竭等因素进行量化。</a:t>
            </a:r>
            <a:r>
              <a:rPr lang="en-US" sz="2200" dirty="0"/>
              <a:t> </a:t>
            </a:r>
            <a:r>
              <a:rPr lang="en-US" sz="2200" baseline="50000" dirty="0"/>
              <a:t>(3)</a:t>
            </a:r>
          </a:p>
          <a:p>
            <a:pPr algn="just"/>
            <a:endParaRPr lang="fr-FR" sz="2200" baseline="50000" dirty="0"/>
          </a:p>
          <a:p>
            <a:pPr algn="just"/>
            <a:r>
              <a:rPr lang="zh-CN" altLang="en-US" sz="2200" b="1" dirty="0"/>
              <a:t>生命周期成本法（</a:t>
            </a:r>
            <a:r>
              <a:rPr lang="fr-FR" sz="2200" b="1" dirty="0"/>
              <a:t>LCC</a:t>
            </a:r>
            <a:r>
              <a:rPr lang="zh-CN" altLang="en-US" sz="2200" b="1" dirty="0"/>
              <a:t>）</a:t>
            </a:r>
            <a:r>
              <a:rPr lang="zh-CN" altLang="en-US" sz="2200" dirty="0"/>
              <a:t>：一种评估资产整体成本效益的方法，包括购买、运营、维护及处置成本。</a:t>
            </a:r>
            <a:r>
              <a:rPr lang="en-US" sz="2200" dirty="0"/>
              <a:t> </a:t>
            </a:r>
            <a:r>
              <a:rPr lang="en-US" sz="2200" baseline="50000" dirty="0"/>
              <a:t>(4)</a:t>
            </a:r>
          </a:p>
          <a:p>
            <a:pPr algn="just"/>
            <a:endParaRPr lang="en-US" sz="2200" baseline="50000" dirty="0"/>
          </a:p>
          <a:p>
            <a:pPr lvl="0" algn="just"/>
            <a:r>
              <a:rPr lang="zh-CN" altLang="en-US" sz="2200" b="1" dirty="0"/>
              <a:t>生命周期评估法（</a:t>
            </a:r>
            <a:r>
              <a:rPr lang="en-US" sz="2200" b="1" dirty="0"/>
              <a:t>LCA</a:t>
            </a:r>
            <a:r>
              <a:rPr lang="zh-CN" altLang="en-US" sz="2200" b="1" dirty="0"/>
              <a:t>）：</a:t>
            </a:r>
            <a:r>
              <a:rPr lang="zh-CN" altLang="en-US" sz="2200" dirty="0"/>
              <a:t>一种量化辅助方法，也用于评估产品及活动相关的环境负担及影响，包括从地球开采原材料，及生命周期结束时的废物处置。该工具越来越多的被行业、政府与环境机构所使用，用来辅助制定环境战略及材料选择的决策。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634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生命周期成本法</a:t>
            </a:r>
            <a:r>
              <a:rPr lang="en-US" sz="2800" dirty="0"/>
              <a:t> (LCC) 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LCC</a:t>
            </a:r>
            <a:r>
              <a:rPr lang="zh-CN" altLang="en-US" sz="2400" dirty="0"/>
              <a:t>是一种辅助投资决策，或比较不同投资方案的算法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352" y="2636913"/>
            <a:ext cx="8222607" cy="357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455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如果考虑生命周期总成本的话，不锈钢并不昂贵</a:t>
            </a:r>
            <a:r>
              <a:rPr lang="fr-FR" sz="2800" dirty="0"/>
              <a:t> </a:t>
            </a:r>
            <a:r>
              <a:rPr lang="fr-FR" sz="2000" baseline="50000" dirty="0"/>
              <a:t>31</a:t>
            </a:r>
            <a:endParaRPr lang="fr-BE" sz="2000" baseline="5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76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zh-CN" altLang="en-US" sz="2000" dirty="0"/>
              <a:t>其他材料的成本随时间推移会大幅增长，但不锈钢的成本保持不变。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zh-CN" altLang="en-US" sz="1600" dirty="0"/>
              <a:t>“每年金属腐蚀会消耗美国经济</a:t>
            </a:r>
            <a:r>
              <a:rPr lang="en-US" altLang="zh-CN" sz="1600" dirty="0"/>
              <a:t>3000</a:t>
            </a:r>
            <a:r>
              <a:rPr lang="zh-CN" altLang="en-US" sz="1600" dirty="0"/>
              <a:t>亿美元。据估计，使用目前最好的技术可以节约</a:t>
            </a:r>
            <a:r>
              <a:rPr lang="en-US" altLang="zh-CN" sz="1600" dirty="0"/>
              <a:t>1/3</a:t>
            </a:r>
            <a:r>
              <a:rPr lang="zh-CN" altLang="en-US" sz="1600" dirty="0"/>
              <a:t>的成本（</a:t>
            </a:r>
            <a:r>
              <a:rPr lang="en-US" altLang="zh-CN" sz="1600" dirty="0"/>
              <a:t>1000</a:t>
            </a:r>
            <a:r>
              <a:rPr lang="zh-CN" altLang="en-US" sz="1600" dirty="0"/>
              <a:t>亿美元）的成本。要从设计开始，包括选择不锈钢等抗腐蚀性材料，并勇生命周期成本法对初始及未来成本进行量化，例如维护成本。”</a:t>
            </a:r>
            <a:endParaRPr lang="fr-BE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31</a:t>
            </a:fld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865376"/>
            <a:ext cx="804672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dirty="0"/>
              <a:t>LCC </a:t>
            </a:r>
            <a:r>
              <a:rPr lang="zh-CN" altLang="en-US" sz="2800" dirty="0"/>
              <a:t>案例：桥梁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2000" dirty="0"/>
              <a:t>举例说明全球各地不锈钢桥的生命周期各阶段及其对环境的影响</a:t>
            </a:r>
            <a:endParaRPr lang="fr-BE" sz="2000" dirty="0"/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7" y="1700808"/>
            <a:ext cx="8198417" cy="50101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0141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/>
              <a:t>LCC </a:t>
            </a:r>
            <a:r>
              <a:rPr lang="zh-CN" altLang="en-US" sz="2800" dirty="0"/>
              <a:t>案例：桥梁</a:t>
            </a:r>
            <a:br>
              <a:rPr lang="en-US" altLang="zh-CN" sz="2800" dirty="0"/>
            </a:br>
            <a:r>
              <a:rPr lang="zh-CN" altLang="en-US" sz="2400" dirty="0"/>
              <a:t>一条穿越公路桥的河流的生命周期成本汇总</a:t>
            </a:r>
            <a:r>
              <a:rPr lang="en-US" sz="2400" dirty="0"/>
              <a:t> </a:t>
            </a:r>
            <a:r>
              <a:rPr lang="en-US" sz="2000" baseline="50000" dirty="0"/>
              <a:t>32</a:t>
            </a:r>
            <a:endParaRPr lang="fr-BE" sz="2000" baseline="50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3574084"/>
              </p:ext>
            </p:extLst>
          </p:nvPr>
        </p:nvGraphicFramePr>
        <p:xfrm>
          <a:off x="457200" y="1600200"/>
          <a:ext cx="4038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0212308"/>
              </p:ext>
            </p:extLst>
          </p:nvPr>
        </p:nvGraphicFramePr>
        <p:xfrm>
          <a:off x="4648200" y="1600200"/>
          <a:ext cx="4038600" cy="413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描述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碳钢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环氧碳钢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材料成本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8,197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31,420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88,646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制造成本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其他安装成本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15,611,354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15,611,345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15,611,354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初始成本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15,619,551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15,642,774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15,700,000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维护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替换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256,239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76,872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-141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生产损失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2,218,524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2,218,524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材料相关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运营成本</a:t>
                      </a:r>
                      <a:endParaRPr lang="fr-BE" sz="11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2,247,763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2,295,396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-141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合计</a:t>
                      </a:r>
                      <a:r>
                        <a:rPr lang="fr-BE" sz="11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LCC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18,094,314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17,937,170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1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15,699,859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30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2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BE" sz="3100" dirty="0"/>
              <a:t>LCC </a:t>
            </a:r>
            <a:r>
              <a:rPr lang="zh-CN" altLang="en-US" sz="3100" dirty="0"/>
              <a:t>案例：屋面</a:t>
            </a:r>
            <a:br>
              <a:rPr lang="en-US" altLang="zh-CN" sz="3100" dirty="0"/>
            </a:br>
            <a:r>
              <a:rPr lang="zh-CN" altLang="en-US" sz="2700" dirty="0">
                <a:cs typeface="Arial" pitchFamily="34" charset="0"/>
              </a:rPr>
              <a:t>屋顶的生命周期成本</a:t>
            </a:r>
            <a:r>
              <a:rPr lang="en-US" sz="2700" dirty="0">
                <a:cs typeface="Arial" pitchFamily="34" charset="0"/>
              </a:rPr>
              <a:t> </a:t>
            </a:r>
            <a:r>
              <a:rPr lang="en-US" sz="2000" baseline="50000" dirty="0">
                <a:cs typeface="Arial" pitchFamily="34" charset="0"/>
              </a:rPr>
              <a:t>33, 34, 35</a:t>
            </a:r>
            <a:endParaRPr lang="fr-BE" sz="2000" baseline="5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716174"/>
              </p:ext>
            </p:extLst>
          </p:nvPr>
        </p:nvGraphicFramePr>
        <p:xfrm>
          <a:off x="457200" y="1600200"/>
          <a:ext cx="8229600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6976"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传统的屋面系统，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~30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年</a:t>
                      </a:r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金属屋面系统，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 40-50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年</a:t>
                      </a:r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不锈钢屋面系统，超过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50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年</a:t>
                      </a:r>
                      <a:endParaRPr 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Grafik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3" y="1704441"/>
            <a:ext cx="2520000" cy="165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Grafik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2" y="1704441"/>
            <a:ext cx="2520000" cy="165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424" y="1704440"/>
            <a:ext cx="2520000" cy="16545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4439"/>
            <a:ext cx="7920000" cy="17162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4708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4372"/>
          </a:xfrm>
        </p:spPr>
        <p:txBody>
          <a:bodyPr/>
          <a:lstStyle/>
          <a:p>
            <a:r>
              <a:rPr lang="fr-BE" dirty="0"/>
              <a:t>LCC </a:t>
            </a:r>
            <a:r>
              <a:rPr lang="zh-CN" altLang="en-US" dirty="0"/>
              <a:t>案例：屋面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813982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898177"/>
            <a:ext cx="3008313" cy="4691063"/>
          </a:xfrm>
        </p:spPr>
        <p:txBody>
          <a:bodyPr>
            <a:noAutofit/>
          </a:bodyPr>
          <a:lstStyle/>
          <a:p>
            <a:pPr algn="just"/>
            <a:r>
              <a:rPr lang="zh-CN" altLang="en-US" sz="1800" dirty="0"/>
              <a:t>对</a:t>
            </a:r>
            <a:r>
              <a:rPr lang="en-US" altLang="zh-CN" sz="1800" dirty="0"/>
              <a:t>0.6</a:t>
            </a:r>
            <a:r>
              <a:rPr lang="zh-CN" altLang="en-US" sz="1800" dirty="0"/>
              <a:t>毫米镀锌碳钢和</a:t>
            </a:r>
            <a:r>
              <a:rPr lang="en-US" altLang="zh-CN" sz="1800" dirty="0"/>
              <a:t>0.4</a:t>
            </a:r>
            <a:r>
              <a:rPr lang="zh-CN" altLang="en-US" sz="1800" dirty="0"/>
              <a:t>毫米</a:t>
            </a:r>
            <a:r>
              <a:rPr lang="en-US" altLang="zh-CN" sz="1800" dirty="0"/>
              <a:t>1.4401</a:t>
            </a:r>
            <a:r>
              <a:rPr lang="zh-CN" altLang="en-US" sz="1800" dirty="0"/>
              <a:t>不锈钢的成本进行比较：不锈钢独特的力学性能可将材料厚度减少到</a:t>
            </a:r>
            <a:r>
              <a:rPr lang="en-US" altLang="zh-CN" sz="1800" dirty="0"/>
              <a:t>0.5</a:t>
            </a:r>
            <a:r>
              <a:rPr lang="zh-CN" altLang="en-US" sz="1800" dirty="0"/>
              <a:t>或</a:t>
            </a:r>
            <a:r>
              <a:rPr lang="en-US" altLang="zh-CN" sz="1800" dirty="0"/>
              <a:t>0.5</a:t>
            </a:r>
            <a:r>
              <a:rPr lang="zh-CN" altLang="en-US" sz="1800" dirty="0"/>
              <a:t>毫米，因此可以减轻材料重量（</a:t>
            </a:r>
            <a:r>
              <a:rPr lang="en-US" altLang="zh-CN" sz="1800" dirty="0"/>
              <a:t>0.7</a:t>
            </a:r>
            <a:r>
              <a:rPr lang="zh-CN" altLang="en-US" sz="1800" dirty="0"/>
              <a:t>毫米涂层碳钢的重量为</a:t>
            </a:r>
            <a:r>
              <a:rPr lang="en-US" altLang="zh-CN" sz="1800" dirty="0"/>
              <a:t>3.2</a:t>
            </a:r>
            <a:r>
              <a:rPr lang="zh-CN" altLang="en-US" sz="1800" dirty="0"/>
              <a:t>公斤／米</a:t>
            </a:r>
            <a:r>
              <a:rPr lang="en-US" altLang="zh-CN" sz="1800" dirty="0"/>
              <a:t>²</a:t>
            </a:r>
            <a:r>
              <a:rPr lang="zh-CN" altLang="en-US" sz="1800" dirty="0"/>
              <a:t>）。涂层碳钢的生命周期为</a:t>
            </a:r>
            <a:r>
              <a:rPr lang="en-US" altLang="zh-CN" sz="1800" dirty="0"/>
              <a:t>15</a:t>
            </a:r>
            <a:r>
              <a:rPr lang="zh-CN" altLang="en-US" sz="1800" dirty="0"/>
              <a:t>到</a:t>
            </a:r>
            <a:r>
              <a:rPr lang="en-US" altLang="zh-CN" sz="1800" dirty="0"/>
              <a:t>20</a:t>
            </a:r>
            <a:r>
              <a:rPr lang="zh-CN" altLang="en-US" sz="1800" dirty="0"/>
              <a:t>年，而不锈钢屋面的服务寿命一般就是建筑本身的生命期。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414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持久永恒的不锈钢建筑</a:t>
            </a:r>
            <a:r>
              <a:rPr lang="en-GB" altLang="zh-CN" sz="2800" baseline="30000" dirty="0"/>
              <a:t>43</a:t>
            </a:r>
            <a:endParaRPr lang="fr-BE" sz="2800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58045"/>
              </p:ext>
            </p:extLst>
          </p:nvPr>
        </p:nvGraphicFramePr>
        <p:xfrm>
          <a:off x="457200" y="857418"/>
          <a:ext cx="8229600" cy="575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Savoy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酒店，伦敦，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1929 </a:t>
                      </a:r>
                      <a:endParaRPr lang="de-D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美国帝国大厦，纽约，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1931</a:t>
                      </a:r>
                      <a:endParaRPr lang="de-D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克莱斯勒大厦，纽约，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1930 </a:t>
                      </a:r>
                      <a:endParaRPr lang="de-D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635">
                <a:tc>
                  <a:txBody>
                    <a:bodyPr/>
                    <a:lstStyle/>
                    <a:p>
                      <a:endParaRPr lang="fr-BE" sz="160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新加坡螺旋桥，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双子星塔，吉隆坡</a:t>
                      </a:r>
                      <a:endParaRPr lang="de-D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云门“果冻豆”芝加哥，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Arial" pitchFamily="34" charset="0"/>
                        </a:rPr>
                        <a:t>2008</a:t>
                      </a:r>
                      <a:endParaRPr lang="de-DE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www.hotelable.com/blog/wp-content/uploads/Savoy-Hotel-Lond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944809"/>
            <a:ext cx="2592000" cy="194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3.bp.blogspot.com/-m8KWss_4RbI/TvUCoRRpfVI/AAAAAAAAPI8/t_KPr94BydU/s1600/_DSC_27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944809"/>
            <a:ext cx="1575339" cy="194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globeholidays.net/United_States/New_York/Media/Empire_State_Build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6144" y="944809"/>
            <a:ext cx="1588286" cy="194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2.bp.blogspot.com/_9TkN8z2ZoKo/S_a_lAOxgjI/AAAAAAAABRM/Vv65aFUblRI/s1600/P5022665+-+Helix+Brid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592000" cy="194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i.telegraph.co.uk/multimedia/archive/01608/cloud_1608986a.jpg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665946"/>
            <a:ext cx="2592000" cy="194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>
                <a:solidFill>
                  <a:schemeClr val="tx1"/>
                </a:solidFill>
              </a:rPr>
              <a:t>36</a:t>
            </a:fld>
            <a:endParaRPr lang="fr-BE">
              <a:solidFill>
                <a:schemeClr val="tx1"/>
              </a:solidFill>
            </a:endParaRPr>
          </a:p>
        </p:txBody>
      </p:sp>
      <p:pic>
        <p:nvPicPr>
          <p:cNvPr id="1028" name="Picture 4" descr="https://encrypted-tbn1.gstatic.com/images?q=tbn:ANd9GcRXtwukYA-kC95j80sUjPNpZ5NJqPPUBByMpkgottk7MQSmMC-pt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"/>
          <a:stretch/>
        </p:blipFill>
        <p:spPr bwMode="auto">
          <a:xfrm>
            <a:off x="3276084" y="3491841"/>
            <a:ext cx="2592060" cy="21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58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17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生命周期成本比较</a:t>
            </a:r>
            <a:r>
              <a:rPr lang="en-US" sz="3200" dirty="0"/>
              <a:t> </a:t>
            </a:r>
            <a:r>
              <a:rPr lang="fr-BE" sz="2400" baseline="30000" dirty="0"/>
              <a:t>36, 37, 38, 39, 40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376643"/>
              </p:ext>
            </p:extLst>
          </p:nvPr>
        </p:nvGraphicFramePr>
        <p:xfrm>
          <a:off x="467544" y="1268760"/>
          <a:ext cx="8229600" cy="4668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建筑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完工时间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高度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维护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埃菲尔铁塔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——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巴黎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1889</a:t>
                      </a: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锻铁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每七年维修一次。每次喷涂工作会持续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年半（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个月）的时间，耗费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～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吨涂料，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25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个喷涂工人，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1500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个刷子，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5000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张沙盘，以及</a:t>
                      </a:r>
                      <a:r>
                        <a:rPr lang="en-US" altLang="zh-CN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1500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套工装。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克莱斯勒大楼（屋面和入口）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– 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纽约</a:t>
                      </a:r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1930</a:t>
                      </a:r>
                    </a:p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屋顶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1929)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奥体钢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(302)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分别在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1951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和</a:t>
                      </a:r>
                      <a:r>
                        <a:rPr lang="fr-BE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1961</a:t>
                      </a:r>
                      <a:r>
                        <a:rPr lang="zh-CN" altLang="en-US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维修了一次。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1961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的清洁方法未知。</a:t>
                      </a:r>
                      <a:r>
                        <a:rPr lang="en-US" altLang="zh-CN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19995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年使用了温和的清洁剂、</a:t>
                      </a:r>
                      <a:r>
                        <a:rPr lang="fr-BE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altLang="en-US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脱脂剂，并进行了打磨。</a:t>
                      </a:r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4" descr="http://t3.gstatic.com/images?q=tbn:ANd9GcSISTfpsN2fANpBCzIlIj3_scvXR6LDLkQ_ouuuh_UhPsoOJJk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118" y="2276872"/>
            <a:ext cx="871538" cy="1216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74" y="4592342"/>
            <a:ext cx="945573" cy="1312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6" descr="http://www.tour-eiffel.net/wp-content/uploads/2012/12/peinture-tour-ei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8" y="2276872"/>
            <a:ext cx="1087224" cy="792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/>
          <a:stretch/>
        </p:blipFill>
        <p:spPr>
          <a:xfrm>
            <a:off x="2332648" y="4592342"/>
            <a:ext cx="1087224" cy="824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436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zh-CN" altLang="en-US" sz="3100" dirty="0"/>
              <a:t>为什么不锈钢是“绿色”材料？</a:t>
            </a:r>
            <a:br>
              <a:rPr lang="en-US" sz="2800" dirty="0"/>
            </a:br>
            <a:r>
              <a:rPr lang="zh-CN" altLang="en-US" sz="2800" dirty="0"/>
              <a:t>不锈钢环境评估</a:t>
            </a:r>
            <a:r>
              <a:rPr lang="en-US" sz="2400" dirty="0"/>
              <a:t> </a:t>
            </a:r>
            <a:r>
              <a:rPr lang="en-US" sz="2400" baseline="50000" dirty="0"/>
              <a:t>41</a:t>
            </a:r>
            <a:endParaRPr lang="fr-BE" sz="2400" baseline="5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808012"/>
              </p:ext>
            </p:extLst>
          </p:nvPr>
        </p:nvGraphicFramePr>
        <p:xfrm>
          <a:off x="376678" y="1124744"/>
          <a:ext cx="8229600" cy="5069164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再生成分比例是多少？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是否可以</a:t>
                      </a:r>
                      <a:r>
                        <a:rPr lang="fr-BE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100%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回收？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是否可以提供较长生命周期？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是的（减少维护和处置频率）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是否有可再生成分？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有（包括后消费者和后工业）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是否建筑废料可以不完全垃圾掩埋？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是的（高价值的废钢和更高的产品再利用的潜力）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是否在翻新时可以回收再利用？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是否为低排放材料？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是的（无涂层＝零排放）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70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是否有助于改进室内空气质量？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是的（没有挥发性有机化合物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VOC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，除菌，耐腐蚀管道）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是否有助于避免使用有毒材料？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是的（可长期抗白蚁，屋面径流最小）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可否节能？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可以（这样，屋顶）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是否有助于生产清洁能源？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是的（太阳能板，电厂除尘器）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是否节约水？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是的（抗腐蚀、抗震水管和水塔）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反光板是否能增强自然光？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570"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是否能延长其他材料的寿命？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是的（石头和砌体锚，木材或长寿命金属紧固件）</a:t>
                      </a:r>
                      <a:endParaRPr lang="fr-BE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8300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2000" dirty="0"/>
              <a:t>对不锈钢行业的未来而言，可持续发展是一个重大的挑战。目前正在努力通过改进其循环利用及工艺流程来降低其碳足迹。</a:t>
            </a:r>
            <a:endParaRPr lang="en-US" sz="2000" dirty="0"/>
          </a:p>
          <a:p>
            <a:pPr algn="just"/>
            <a:r>
              <a:rPr lang="zh-CN" altLang="en-US" sz="2000" dirty="0"/>
              <a:t>在设计阶段的决策过程中应该考虑不锈钢的多种性能：</a:t>
            </a:r>
            <a:endParaRPr lang="en-US" sz="2000" dirty="0"/>
          </a:p>
          <a:p>
            <a:pPr lvl="1" algn="just"/>
            <a:r>
              <a:rPr lang="zh-CN" altLang="en-US" sz="1800" dirty="0"/>
              <a:t>机械性能</a:t>
            </a:r>
            <a:endParaRPr lang="en-US" sz="1800" dirty="0"/>
          </a:p>
          <a:p>
            <a:pPr lvl="1" algn="just"/>
            <a:r>
              <a:rPr lang="zh-CN" altLang="en-US" sz="1800" dirty="0"/>
              <a:t>抗腐蚀性能</a:t>
            </a:r>
            <a:endParaRPr lang="en-US" sz="1800" dirty="0"/>
          </a:p>
          <a:p>
            <a:pPr lvl="1" algn="just"/>
            <a:r>
              <a:rPr lang="zh-CN" altLang="en-US" sz="1800" dirty="0"/>
              <a:t>耐火性</a:t>
            </a:r>
            <a:endParaRPr lang="en-US" sz="1800" dirty="0"/>
          </a:p>
          <a:p>
            <a:pPr lvl="1" algn="just"/>
            <a:r>
              <a:rPr lang="zh-CN" altLang="en-US" sz="1800" dirty="0"/>
              <a:t>循环利用</a:t>
            </a:r>
            <a:endParaRPr lang="en-US" sz="1800" dirty="0"/>
          </a:p>
          <a:p>
            <a:pPr lvl="1" algn="just"/>
            <a:r>
              <a:rPr lang="zh-CN" altLang="en-US" sz="1800" dirty="0"/>
              <a:t>长生命周期</a:t>
            </a:r>
            <a:endParaRPr lang="en-US" altLang="zh-CN" sz="1800" dirty="0"/>
          </a:p>
          <a:p>
            <a:pPr lvl="1" algn="just"/>
            <a:r>
              <a:rPr lang="zh-CN" altLang="en-US" sz="1800" dirty="0"/>
              <a:t>较低的维护成本</a:t>
            </a:r>
            <a:endParaRPr lang="en-US" sz="1800" dirty="0"/>
          </a:p>
          <a:p>
            <a:pPr lvl="1" algn="just"/>
            <a:r>
              <a:rPr lang="zh-CN" altLang="en-US" sz="1800" dirty="0"/>
              <a:t>中性且卫生</a:t>
            </a:r>
            <a:endParaRPr lang="en-US" sz="1800" dirty="0"/>
          </a:p>
          <a:p>
            <a:pPr lvl="1" algn="just"/>
            <a:r>
              <a:rPr lang="zh-CN" altLang="en-US" sz="1800" dirty="0"/>
              <a:t>美学性能</a:t>
            </a:r>
            <a:endParaRPr lang="en-US" sz="1800" dirty="0"/>
          </a:p>
          <a:p>
            <a:pPr lvl="1" algn="just"/>
            <a:r>
              <a:rPr lang="zh-CN" altLang="en-US" sz="1800" dirty="0"/>
              <a:t>不会与雨水发生反应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94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2200" b="1" dirty="0">
                <a:solidFill>
                  <a:srgbClr val="00B050"/>
                </a:solidFill>
              </a:rPr>
              <a:t>安全指标：</a:t>
            </a:r>
            <a:r>
              <a:rPr lang="fr-FR" sz="2200" b="1" dirty="0">
                <a:solidFill>
                  <a:srgbClr val="00B050"/>
                </a:solidFill>
              </a:rPr>
              <a:t>   </a:t>
            </a:r>
          </a:p>
          <a:p>
            <a:pPr algn="just"/>
            <a:r>
              <a:rPr lang="zh-CN" altLang="en-US" sz="2200" b="1" dirty="0"/>
              <a:t>失时工伤：</a:t>
            </a:r>
            <a:r>
              <a:rPr lang="zh-CN" altLang="en-US" sz="2200" dirty="0"/>
              <a:t>失时工伤率是指每百万工时的失时工伤数量</a:t>
            </a:r>
            <a:r>
              <a:rPr lang="en-US" altLang="zh-CN" sz="2200" dirty="0"/>
              <a:t> </a:t>
            </a:r>
            <a:r>
              <a:rPr lang="fr-FR" sz="2200" baseline="50000" dirty="0"/>
              <a:t>(1)</a:t>
            </a:r>
            <a:endParaRPr lang="en-US" sz="2200" baseline="50000" dirty="0"/>
          </a:p>
          <a:p>
            <a:pPr algn="just"/>
            <a:endParaRPr lang="en-US" sz="2200" dirty="0"/>
          </a:p>
          <a:p>
            <a:pPr marL="0" indent="0" algn="just">
              <a:buNone/>
            </a:pPr>
            <a:r>
              <a:rPr lang="zh-CN" altLang="en-US" sz="2200" b="1" dirty="0">
                <a:solidFill>
                  <a:srgbClr val="00B050"/>
                </a:solidFill>
              </a:rPr>
              <a:t>循环指标：</a:t>
            </a:r>
            <a:endParaRPr lang="fr-FR" sz="2200" b="1" dirty="0">
              <a:solidFill>
                <a:srgbClr val="00B050"/>
              </a:solidFill>
            </a:endParaRPr>
          </a:p>
          <a:p>
            <a:pPr algn="just"/>
            <a:r>
              <a:rPr lang="zh-CN" altLang="en-US" sz="2200" b="1" dirty="0"/>
              <a:t>循环率是</a:t>
            </a:r>
            <a:r>
              <a:rPr lang="zh-CN" altLang="en-US" sz="2200" dirty="0"/>
              <a:t>指有多少报废（</a:t>
            </a:r>
            <a:r>
              <a:rPr lang="en-US" altLang="zh-CN" sz="2200" dirty="0"/>
              <a:t>EOL</a:t>
            </a:r>
            <a:r>
              <a:rPr lang="zh-CN" altLang="en-US" sz="2200" dirty="0"/>
              <a:t>）材料被回收，并进入再利用缓解（而非被垃圾掩埋）。</a:t>
            </a:r>
            <a:r>
              <a:rPr lang="en-US" sz="2200" dirty="0"/>
              <a:t> </a:t>
            </a:r>
            <a:r>
              <a:rPr lang="en-US" sz="2200" baseline="50000" dirty="0"/>
              <a:t>(5)</a:t>
            </a:r>
          </a:p>
          <a:p>
            <a:pPr algn="just"/>
            <a:endParaRPr lang="en-US" sz="2200" baseline="50000" dirty="0"/>
          </a:p>
          <a:p>
            <a:pPr algn="just"/>
            <a:r>
              <a:rPr lang="zh-CN" altLang="en-US" sz="2200" b="1" dirty="0"/>
              <a:t>再生成分比例的定义是，</a:t>
            </a:r>
            <a:r>
              <a:rPr lang="zh-CN" altLang="en-US" sz="2200" dirty="0"/>
              <a:t>产品中在消费者使用前后的再生材料重量占整体重量的比例。</a:t>
            </a:r>
            <a:r>
              <a:rPr lang="en-US" sz="2200" dirty="0"/>
              <a:t> </a:t>
            </a:r>
            <a:r>
              <a:rPr lang="en-US" sz="2200" baseline="50000" dirty="0"/>
              <a:t>(6)</a:t>
            </a:r>
          </a:p>
          <a:p>
            <a:pPr algn="just"/>
            <a:endParaRPr lang="en-US" sz="2200" baseline="50000" dirty="0"/>
          </a:p>
          <a:p>
            <a:pPr algn="just"/>
            <a:r>
              <a:rPr lang="zh-CN" altLang="en-US" sz="2200" b="1" dirty="0">
                <a:sym typeface="Wingdings"/>
              </a:rPr>
              <a:t>固废负担（</a:t>
            </a:r>
            <a:r>
              <a:rPr lang="en-US" sz="2200" b="1" dirty="0">
                <a:sym typeface="Wingdings"/>
              </a:rPr>
              <a:t>SWB</a:t>
            </a:r>
            <a:r>
              <a:rPr lang="zh-CN" altLang="en-US" sz="2200" b="1" dirty="0">
                <a:sym typeface="Wingdings"/>
              </a:rPr>
              <a:t>）：</a:t>
            </a:r>
            <a:r>
              <a:rPr lang="zh-CN" altLang="en-US" sz="2200" dirty="0">
                <a:sym typeface="Wingdings"/>
              </a:rPr>
              <a:t>包括矿废、尾矿、矿渣及电厂粉煤灰</a:t>
            </a:r>
            <a:endParaRPr lang="en-US" sz="2200" dirty="0">
              <a:sym typeface="Wingding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8691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参考资料与来源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2"/>
              </a:rPr>
              <a:t>https://www.worldsteel.org/en/dam/jcr:a5cd469c-89cb-4d57-9ad8-13a0d86d65f0/Sustainability+indicator+definitions+and+relevance.pdf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3"/>
              </a:rPr>
              <a:t>http://ghginstitute.org/2010/06/28/what-is-a-global-warming-potential/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4"/>
              </a:rPr>
              <a:t>http://eplca.jrc.ec.europa.eu/uploads/ILCD-Handbook-General-guide-for-LCA-DETAILED-GUIDANCE-12March2010-ISBN-fin-v1.0-EN.pdf</a:t>
            </a:r>
            <a:endParaRPr lang="fr-FR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hlinkClick r:id="rId5"/>
              </a:rPr>
              <a:t>https://www.gsa.gov/portal/content/101197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Recycled content is defined in accordance with the ISO Standard 14021 -Environmental labels and declarations - Self declared  environmental claims (Type II environmental labeling).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hlinkClick r:id="rId6"/>
              </a:rPr>
              <a:t>http://www.greenspec.co.uk/building-design/recycled-content/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hlinkClick r:id="rId7"/>
              </a:rPr>
              <a:t>http://www.fao.org/docrep/u2246e/u2246e02.htm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B. Rossi. Stainless steel in structures: Fourth International Structural Stainless Steel Experts Seminar. Ascot, UK. 6-7 December 2012.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1400" dirty="0"/>
              <a:t>Source: Yale </a:t>
            </a:r>
            <a:r>
              <a:rPr lang="fr-BE" sz="1400" dirty="0" err="1"/>
              <a:t>University</a:t>
            </a:r>
            <a:r>
              <a:rPr lang="fr-BE" sz="1400" dirty="0"/>
              <a:t>/ISSF Stainless Steel Project,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B. Rossi. ArcelorMittal International Scientific Network in Steel Construction Sustainability Workshop and Third Plenary Meeting, </a:t>
            </a:r>
            <a:r>
              <a:rPr lang="en-US" sz="1400" dirty="0" err="1"/>
              <a:t>Bruxelles</a:t>
            </a:r>
            <a:r>
              <a:rPr lang="en-US" sz="1400" dirty="0"/>
              <a:t>, 2010.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B. Rossi. Stainless steel in structures: Fourth International Structural Stainless Steel Experts Seminar. Ascot, UK. 6-7 December 2012.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1400" dirty="0"/>
              <a:t>T.E. </a:t>
            </a:r>
            <a:r>
              <a:rPr lang="en-US" sz="1400" dirty="0" err="1"/>
              <a:t>Norgate</a:t>
            </a:r>
            <a:r>
              <a:rPr lang="en-US" sz="1400" dirty="0"/>
              <a:t>, S. </a:t>
            </a:r>
            <a:r>
              <a:rPr lang="en-US" sz="1400" dirty="0" err="1"/>
              <a:t>Jahanshahi</a:t>
            </a:r>
            <a:r>
              <a:rPr lang="en-US" sz="1400" dirty="0"/>
              <a:t>, W.J. Rankin. Assessing the environmental impact of metal production processes. Journal of Cleaner Production 15 (2007), 838-848.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fr-FR" sz="1400" dirty="0">
                <a:hlinkClick r:id="rId8"/>
              </a:rPr>
              <a:t>http://www.worldstainless.org/Files/issf/Animations/Recycling/flash.html</a:t>
            </a:r>
            <a:endParaRPr lang="fr-F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6543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参考资料与来源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fr-FR" sz="1200" dirty="0"/>
              <a:t>ISSF  </a:t>
            </a:r>
            <a:r>
              <a:rPr lang="fr-FR" sz="1200" dirty="0">
                <a:hlinkClick r:id="rId2"/>
              </a:rPr>
              <a:t>https://www.worldstainless.org/Files/issf/non-image-files/PDF/ISSF_Stainless_Steel_and_CO2.pdf</a:t>
            </a:r>
            <a:r>
              <a:rPr lang="fr-FR" sz="1200" dirty="0"/>
              <a:t>.    Data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European</a:t>
            </a:r>
            <a:r>
              <a:rPr lang="fr-FR" sz="1200" dirty="0"/>
              <a:t> and </a:t>
            </a:r>
            <a:r>
              <a:rPr lang="fr-FR" sz="1200" dirty="0" err="1"/>
              <a:t>Japanese</a:t>
            </a:r>
            <a:r>
              <a:rPr lang="fr-FR" sz="1200" dirty="0"/>
              <a:t> ISSF </a:t>
            </a:r>
            <a:r>
              <a:rPr lang="fr-FR" sz="1200" dirty="0" err="1"/>
              <a:t>members</a:t>
            </a:r>
            <a:endParaRPr lang="fr-FR" sz="1200" dirty="0"/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 err="1"/>
              <a:t>Based</a:t>
            </a:r>
            <a:r>
              <a:rPr lang="fr-FR" sz="1200" dirty="0"/>
              <a:t> on 2013 data, </a:t>
            </a:r>
            <a:r>
              <a:rPr lang="fr-FR" sz="1200" dirty="0" err="1"/>
              <a:t>including</a:t>
            </a:r>
            <a:r>
              <a:rPr lang="fr-FR" sz="1200" dirty="0"/>
              <a:t> 60% </a:t>
            </a:r>
            <a:r>
              <a:rPr lang="fr-FR" sz="1200" dirty="0" err="1"/>
              <a:t>scrap</a:t>
            </a:r>
            <a:r>
              <a:rPr lang="fr-FR" sz="1200" dirty="0"/>
              <a:t> content (and </a:t>
            </a:r>
            <a:r>
              <a:rPr lang="fr-FR" sz="1200" dirty="0" err="1"/>
              <a:t>therefore</a:t>
            </a:r>
            <a:r>
              <a:rPr lang="fr-FR" sz="1200" dirty="0"/>
              <a:t> 40% new </a:t>
            </a:r>
            <a:r>
              <a:rPr lang="fr-FR" sz="1200" dirty="0" err="1"/>
              <a:t>materials</a:t>
            </a:r>
            <a:r>
              <a:rPr lang="fr-FR" sz="1200" dirty="0"/>
              <a:t>) and </a:t>
            </a:r>
            <a:r>
              <a:rPr lang="fr-FR" sz="1200" dirty="0" err="1"/>
              <a:t>energy</a:t>
            </a:r>
            <a:r>
              <a:rPr lang="fr-FR" sz="1200" dirty="0"/>
              <a:t> contribution to GHG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Data provided by ISSF, estimates calculated by SCM. Includes 60% recycled content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/>
              <a:t>ISSF  </a:t>
            </a:r>
            <a:r>
              <a:rPr lang="fr-FR" sz="1200" dirty="0">
                <a:hlinkClick r:id="rId3"/>
              </a:rPr>
              <a:t>www.worldstainless.org</a:t>
            </a:r>
            <a:r>
              <a:rPr lang="fr-FR" sz="1200" dirty="0"/>
              <a:t>. Data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European</a:t>
            </a:r>
            <a:r>
              <a:rPr lang="fr-FR" sz="1200" dirty="0"/>
              <a:t> </a:t>
            </a:r>
            <a:r>
              <a:rPr lang="fr-FR" sz="1200" dirty="0" err="1"/>
              <a:t>anf</a:t>
            </a:r>
            <a:r>
              <a:rPr lang="fr-FR" sz="1200" dirty="0"/>
              <a:t> </a:t>
            </a:r>
            <a:r>
              <a:rPr lang="fr-FR" sz="1200" dirty="0" err="1"/>
              <a:t>Japanese</a:t>
            </a:r>
            <a:r>
              <a:rPr lang="fr-FR" sz="1200" dirty="0"/>
              <a:t> ISSF </a:t>
            </a:r>
            <a:r>
              <a:rPr lang="fr-FR" sz="1200" dirty="0" err="1"/>
              <a:t>members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T.E. </a:t>
            </a:r>
            <a:r>
              <a:rPr lang="en-US" sz="1200" dirty="0" err="1"/>
              <a:t>Norgate</a:t>
            </a:r>
            <a:r>
              <a:rPr lang="en-US" sz="1200" dirty="0"/>
              <a:t>, S. </a:t>
            </a:r>
            <a:r>
              <a:rPr lang="en-US" sz="1200" dirty="0" err="1"/>
              <a:t>Jahanshahi</a:t>
            </a:r>
            <a:r>
              <a:rPr lang="en-US" sz="1200" dirty="0"/>
              <a:t>, W.J. Rankin. Assessing the environmental impact of metal production processes. Journal of Cleaner Production 15 (2007), 838-848.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T.E. </a:t>
            </a:r>
            <a:r>
              <a:rPr lang="en-US" sz="1200" dirty="0" err="1"/>
              <a:t>Norgate</a:t>
            </a:r>
            <a:r>
              <a:rPr lang="en-US" sz="1200" dirty="0"/>
              <a:t>, S. </a:t>
            </a:r>
            <a:r>
              <a:rPr lang="en-US" sz="1200" dirty="0" err="1"/>
              <a:t>Jahanshahi</a:t>
            </a:r>
            <a:r>
              <a:rPr lang="en-US" sz="1200" dirty="0"/>
              <a:t>, W.J. Rankin. Assessing the environmental impact of metal production processes. Journal of </a:t>
            </a:r>
            <a:r>
              <a:rPr lang="en-US" sz="1200" dirty="0" err="1"/>
              <a:t>CleAner</a:t>
            </a:r>
            <a:r>
              <a:rPr lang="en-US" sz="1200" dirty="0"/>
              <a:t> Production 15 (2007), 838-848.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B. Rossi. Stainless steel in structures: Fourth International Structural Stainless Steel Experts Seminar. Ascot, UK. 6-7 December 2012.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C. Houska. Sustainable Stainless Steel Architectural.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>
                <a:hlinkClick r:id="rId4"/>
              </a:rPr>
              <a:t>http://www.worldstainless.org/Files/issf/Animations/Recycling/flash.html</a:t>
            </a:r>
            <a:endParaRPr lang="fr-FR" sz="1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>
                <a:hlinkClick r:id="rId5"/>
              </a:rPr>
              <a:t>https://www.drkarenslee.com/comparing-reusable-bottles-stainless-steel-glass-plastic/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fr-BE" sz="1200" dirty="0"/>
              <a:t>Yale </a:t>
            </a:r>
            <a:r>
              <a:rPr lang="fr-BE" sz="1200" dirty="0" err="1"/>
              <a:t>University</a:t>
            </a:r>
            <a:r>
              <a:rPr lang="fr-BE" sz="1200" dirty="0"/>
              <a:t>/ISSF Stainless Steel Project, 2013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The Greening of a Convention Centre. Nickel, Volume 23, Number 3, June 2008, 6-9.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>
                <a:hlinkClick r:id="rId6"/>
              </a:rPr>
              <a:t>https://www.nickelinstitute.org/Sustainability/LifeCycleManagement/LifeCycleAssessments/LCAProgresoPier.aspx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/>
              <a:t>International Stainless Steel Forum </a:t>
            </a:r>
            <a:r>
              <a:rPr lang="fr-FR" sz="1200" dirty="0">
                <a:hlinkClick r:id="rId3"/>
              </a:rPr>
              <a:t>www.worldstainless.org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fr-FR" sz="1200" dirty="0"/>
              <a:t>World Steel Association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200" dirty="0"/>
              <a:t>A. </a:t>
            </a:r>
            <a:r>
              <a:rPr lang="de-DE" sz="1200" dirty="0"/>
              <a:t>Dusart, H. El-Deeb, N. Jaouhari, D. Ka, L.Ruf . Final Report ISSF Workshop. Université Paris 1 Panthéon-Sorbonne, 2011.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9091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参考资料与来源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2"/>
              </a:rPr>
              <a:t>http://www.ssina.com/download_a_file/lifecycle.pdf</a:t>
            </a:r>
            <a:r>
              <a:rPr lang="de-DE" sz="1200" dirty="0"/>
              <a:t> 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en-US" sz="1200" dirty="0">
                <a:hlinkClick r:id="rId3"/>
              </a:rPr>
              <a:t>https://www.nickelinstitute.org/nickel-magazine/nickel-magazine-vol-31-no1-2016/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en-US" sz="1200" dirty="0">
                <a:hlinkClick r:id="rId4"/>
              </a:rPr>
              <a:t>www.worldstainless.org/Files/issf/non-image-files/PDF/Euro_Inox/RoofingTech_EN.pdf</a:t>
            </a:r>
            <a:r>
              <a:rPr lang="en-US" sz="1200" dirty="0"/>
              <a:t>   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5"/>
              </a:rPr>
              <a:t>http://www.ametalsystems.com/RoofLifecycleCostComparison.aspx</a:t>
            </a:r>
            <a:endParaRPr lang="de-DE" sz="1200" dirty="0"/>
          </a:p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6"/>
              </a:rPr>
              <a:t>http://www.metalroofing.com/v2/content/guide/costs/life-cycle-costs.cfm</a:t>
            </a:r>
            <a:endParaRPr lang="de-DE" sz="1200" dirty="0"/>
          </a:p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7"/>
              </a:rPr>
              <a:t>https://www.toureiffel.paris/en</a:t>
            </a:r>
            <a:r>
              <a:rPr lang="de-DE" sz="1200" dirty="0"/>
              <a:t> 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8"/>
              </a:rPr>
              <a:t>https://en.wikipedia.org/wiki/Eiffel_Tower</a:t>
            </a:r>
            <a:endParaRPr lang="de-DE" sz="1200" dirty="0"/>
          </a:p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9"/>
              </a:rPr>
              <a:t>http://corrosion-doctors.org/Landmarks/Eiffel.htm</a:t>
            </a:r>
            <a:endParaRPr lang="de-DE" sz="1200" dirty="0"/>
          </a:p>
          <a:p>
            <a:pPr marL="514350" indent="-514350">
              <a:buFont typeface="+mj-lt"/>
              <a:buAutoNum type="arabicPeriod" startAt="31"/>
            </a:pPr>
            <a:r>
              <a:rPr lang="de-DE" sz="1200" dirty="0">
                <a:hlinkClick r:id="rId10"/>
              </a:rPr>
              <a:t>http://en.wikipedia.org/wiki/Chrysler_Building#</a:t>
            </a:r>
            <a:endParaRPr lang="de-DE" sz="1200" dirty="0"/>
          </a:p>
          <a:p>
            <a:pPr marL="514350" indent="-514350">
              <a:buFont typeface="+mj-lt"/>
              <a:buAutoNum type="arabicPeriod" startAt="31"/>
            </a:pPr>
            <a:r>
              <a:rPr lang="en-US" sz="1200" dirty="0"/>
              <a:t>Nickel Development Institute. Timeless Stainless Architecture. Reference Book Series No 11 023, 2001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en-US" sz="1200" dirty="0"/>
              <a:t>C. Houska. Sustainable Stainless Steel Architectural. Construction Canada, September 2008, 58-72.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en-US" sz="1200" dirty="0"/>
              <a:t>Nickel Development Institute. Timeless Stainless Architecture. Reference Book Series No 11 023, 2001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en-US" sz="1200" dirty="0"/>
              <a:t>G. </a:t>
            </a:r>
            <a:r>
              <a:rPr lang="en-US" sz="1200" dirty="0" err="1"/>
              <a:t>Gedge</a:t>
            </a:r>
            <a:r>
              <a:rPr lang="en-US" sz="1200" dirty="0"/>
              <a:t>. Structural uses of stainless steel — buildings and civil engineering. Journal of Constructional Steel Research 64 (2008), 1194–1198.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en-GB" sz="1200" dirty="0">
                <a:hlinkClick r:id="rId11"/>
              </a:rPr>
              <a:t>http://www.metalsforbuildings.eu/</a:t>
            </a:r>
            <a:r>
              <a:rPr lang="en-GB" sz="1200" dirty="0"/>
              <a:t> 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fr-FR" sz="1200" dirty="0">
                <a:hlinkClick r:id="rId12"/>
              </a:rPr>
              <a:t>http://www.circle-economy.com/circular-economy/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 startAt="31"/>
            </a:pPr>
            <a:r>
              <a:rPr lang="fr-FR" sz="1200" dirty="0">
                <a:hlinkClick r:id="rId13"/>
              </a:rPr>
              <a:t>http://www.irishenvironment.com/iepedia/circular-economy/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1693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9802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附录</a:t>
            </a:r>
            <a:br>
              <a:rPr lang="fr-FR" dirty="0"/>
            </a:br>
            <a:r>
              <a:rPr lang="zh-CN" altLang="en-US" dirty="0"/>
              <a:t>其他材料的循环利用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这是一个复杂问题</a:t>
            </a:r>
            <a:endParaRPr lang="fr-FR" dirty="0"/>
          </a:p>
          <a:p>
            <a:r>
              <a:rPr lang="zh-CN" altLang="en-US" dirty="0"/>
              <a:t>本附录旨在对其他材料进行简单描述，</a:t>
            </a:r>
            <a:r>
              <a:rPr lang="fr-FR" dirty="0"/>
              <a:t> </a:t>
            </a:r>
          </a:p>
          <a:p>
            <a:r>
              <a:rPr lang="zh-CN" altLang="en-US" dirty="0"/>
              <a:t>以更好进行比较</a:t>
            </a:r>
            <a:endParaRPr lang="fr-FR" dirty="0"/>
          </a:p>
          <a:p>
            <a:r>
              <a:rPr lang="zh-CN" altLang="en-US" dirty="0"/>
              <a:t>资料来源已标明</a:t>
            </a:r>
            <a:endParaRPr lang="fr-FR" dirty="0"/>
          </a:p>
          <a:p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7422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循环利用更多信息：水泥与混凝土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>
                <a:hlinkClick r:id="rId3"/>
              </a:rPr>
              <a:t>www.wbcsdservers.org/wbcsdpublications/cd_files/datas/business-solutions/cement/pdf/CSI-RecyclingConcrete-FullReport.pdf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zh-CN" altLang="en-US" sz="2000" dirty="0"/>
              <a:t>压碎混凝土中最多有</a:t>
            </a:r>
            <a:r>
              <a:rPr lang="fr-FR" sz="2000" dirty="0"/>
              <a:t>20%</a:t>
            </a:r>
            <a:r>
              <a:rPr lang="zh-CN" altLang="en-US" sz="2000" dirty="0"/>
              <a:t>可用于生产新混凝土。</a:t>
            </a:r>
            <a:r>
              <a:rPr lang="fr-FR" sz="2000" dirty="0"/>
              <a:t> </a:t>
            </a:r>
          </a:p>
          <a:p>
            <a:pPr lvl="1" algn="just"/>
            <a:r>
              <a:rPr lang="zh-CN" altLang="en-US" sz="1800" dirty="0"/>
              <a:t>仅作为骨料，而非水泥</a:t>
            </a:r>
            <a:endParaRPr lang="en-US" altLang="zh-CN" sz="1800" dirty="0"/>
          </a:p>
          <a:p>
            <a:pPr lvl="1" algn="just"/>
            <a:r>
              <a:rPr lang="zh-CN" altLang="en-US" sz="1800" dirty="0"/>
              <a:t>这种方法生产的混凝土质量低下，不是所有应用都能用。</a:t>
            </a:r>
            <a:endParaRPr lang="fr-FR" sz="1800" dirty="0"/>
          </a:p>
          <a:p>
            <a:pPr algn="just"/>
            <a:r>
              <a:rPr lang="zh-CN" altLang="en-US" sz="2000" dirty="0"/>
              <a:t>似乎大多混凝土在拆除后被用于路基或垃圾掩埋（目前没有详细数据）</a:t>
            </a:r>
            <a:endParaRPr lang="fr-FR" sz="2000" dirty="0"/>
          </a:p>
          <a:p>
            <a:pPr algn="just"/>
            <a:r>
              <a:rPr lang="zh-CN" altLang="en-US" sz="2000" dirty="0"/>
              <a:t>与就地取材的骨料相比，混凝土回收的主要工作是旧混凝土压碎和运输</a:t>
            </a:r>
            <a:endParaRPr lang="fr-FR" sz="2000" dirty="0"/>
          </a:p>
          <a:p>
            <a:pPr algn="just"/>
            <a:r>
              <a:rPr lang="zh-CN" altLang="en-US" sz="2000" dirty="0"/>
              <a:t>总体上，混凝土的循环会设计所有的下游循环。</a:t>
            </a:r>
            <a:endParaRPr lang="fr-FR" sz="2000" dirty="0"/>
          </a:p>
          <a:p>
            <a:pPr algn="just"/>
            <a:r>
              <a:rPr lang="zh-CN" altLang="en-US" sz="2000" dirty="0"/>
              <a:t>混凝土制砖在今天仅仅是边际应用，这是无需下游循环的再利用最短途径。然而实施起来很难！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3957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更多回收信息：塑料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>
                <a:hlinkClick r:id="rId3"/>
              </a:rPr>
              <a:t>http://www-g.eng.cam.ac.uk/impee/?section=topics&amp;topic=RecyclePlastics&amp;page=materials</a:t>
            </a:r>
            <a:r>
              <a:rPr lang="fr-FR" sz="1800" dirty="0"/>
              <a:t> </a:t>
            </a:r>
          </a:p>
          <a:p>
            <a:pPr algn="just"/>
            <a:endParaRPr lang="fr-FR" sz="1800" dirty="0"/>
          </a:p>
          <a:p>
            <a:pPr algn="just"/>
            <a:r>
              <a:rPr lang="zh-CN" altLang="en-US" sz="2000" dirty="0"/>
              <a:t>自产废料（产自生产地点）已经被</a:t>
            </a:r>
            <a:r>
              <a:rPr lang="en-US" altLang="fr-FR" sz="2000" dirty="0"/>
              <a:t>100% </a:t>
            </a:r>
            <a:r>
              <a:rPr lang="zh-CN" altLang="en-US" sz="2000" dirty="0"/>
              <a:t>回收利用了</a:t>
            </a:r>
            <a:endParaRPr lang="en-US" altLang="fr-FR" sz="2000" dirty="0"/>
          </a:p>
          <a:p>
            <a:pPr algn="just"/>
            <a:r>
              <a:rPr lang="zh-CN" altLang="en-US" sz="2000" dirty="0">
                <a:solidFill>
                  <a:srgbClr val="00B050"/>
                </a:solidFill>
              </a:rPr>
              <a:t>废旧塑料回收利</a:t>
            </a:r>
            <a:r>
              <a:rPr lang="zh-CN" altLang="en-US" sz="2000" dirty="0"/>
              <a:t>用是一个大问题</a:t>
            </a:r>
            <a:r>
              <a:rPr lang="zh-CN" altLang="en-US" sz="2000" dirty="0">
                <a:solidFill>
                  <a:srgbClr val="00B050"/>
                </a:solidFill>
              </a:rPr>
              <a:t>：</a:t>
            </a:r>
            <a:endParaRPr lang="fr-FR" sz="1800" dirty="0"/>
          </a:p>
          <a:p>
            <a:pPr lvl="1" algn="just"/>
            <a:r>
              <a:rPr lang="zh-CN" altLang="en-US" sz="1800" dirty="0"/>
              <a:t>废料收集耗时且昂贵</a:t>
            </a:r>
            <a:endParaRPr lang="en-US" altLang="fr-FR" sz="1800" dirty="0"/>
          </a:p>
          <a:p>
            <a:pPr lvl="1" algn="just"/>
            <a:r>
              <a:rPr lang="zh-CN" altLang="en-US" sz="1800" dirty="0"/>
              <a:t>混合塑料废料的分类很困难</a:t>
            </a:r>
            <a:r>
              <a:rPr lang="en-US" altLang="zh-CN" sz="1800" dirty="0"/>
              <a:t>——</a:t>
            </a:r>
            <a:r>
              <a:rPr lang="zh-CN" altLang="en-US" sz="1800" dirty="0"/>
              <a:t>无法不免污染。</a:t>
            </a:r>
            <a:endParaRPr lang="en-US" altLang="fr-FR" sz="1800" dirty="0"/>
          </a:p>
          <a:p>
            <a:pPr lvl="1" algn="just"/>
            <a:r>
              <a:rPr lang="zh-CN" altLang="en-US" sz="1800" dirty="0"/>
              <a:t>除去标签，印标，也不能实现</a:t>
            </a:r>
            <a:r>
              <a:rPr lang="en-US" altLang="zh-CN" sz="1800" dirty="0"/>
              <a:t>100%</a:t>
            </a:r>
            <a:r>
              <a:rPr lang="zh-CN" altLang="en-US" sz="1800" dirty="0"/>
              <a:t>全部去除</a:t>
            </a:r>
            <a:endParaRPr lang="en-US" altLang="fr-FR" sz="1800" dirty="0"/>
          </a:p>
          <a:p>
            <a:pPr lvl="1" algn="just"/>
            <a:r>
              <a:rPr lang="zh-CN" altLang="en-US" sz="1800" dirty="0"/>
              <a:t>任何污染都会影响该材料被再利用于“高科技”应用中</a:t>
            </a:r>
            <a:endParaRPr lang="fr-FR" sz="1800" dirty="0"/>
          </a:p>
          <a:p>
            <a:pPr marL="0" lvl="0" indent="0" algn="just">
              <a:buNone/>
            </a:pPr>
            <a:r>
              <a:rPr lang="fr-FR" sz="1800" dirty="0"/>
              <a:t>		=&gt;</a:t>
            </a:r>
            <a:r>
              <a:rPr lang="en-US" sz="1800" dirty="0"/>
              <a:t> </a:t>
            </a:r>
            <a:r>
              <a:rPr lang="zh-CN" altLang="en-US" sz="1800" dirty="0"/>
              <a:t>再生塑料（除了自产废料）一般都会被再利用到低级别应用中（即下游循环），例如</a:t>
            </a:r>
            <a:r>
              <a:rPr lang="en-US" altLang="zh-CN" sz="1800" dirty="0"/>
              <a:t>PET</a:t>
            </a:r>
            <a:r>
              <a:rPr lang="zh-CN" altLang="en-US" sz="1800" dirty="0"/>
              <a:t>用于廉价地毯、羊毛；</a:t>
            </a:r>
            <a:r>
              <a:rPr lang="en-US" altLang="zh-CN" sz="1800" dirty="0"/>
              <a:t>PE</a:t>
            </a:r>
            <a:r>
              <a:rPr lang="zh-CN" altLang="en-US" sz="1800" dirty="0"/>
              <a:t>和</a:t>
            </a:r>
            <a:r>
              <a:rPr lang="en-US" altLang="zh-CN" sz="1800" dirty="0"/>
              <a:t>PP</a:t>
            </a:r>
            <a:r>
              <a:rPr lang="zh-CN" altLang="en-US" sz="1800" dirty="0"/>
              <a:t>用于块板和公园长椅。</a:t>
            </a:r>
            <a:endParaRPr lang="en-US" altLang="fr-FR" sz="1800" dirty="0"/>
          </a:p>
          <a:p>
            <a:pPr marL="0" lvl="0" indent="0" algn="just">
              <a:buNone/>
            </a:pPr>
            <a:r>
              <a:rPr lang="en-US" altLang="fr-FR" sz="1800" dirty="0"/>
              <a:t>		=&gt; </a:t>
            </a:r>
            <a:r>
              <a:rPr lang="zh-CN" altLang="en-US" sz="1800" dirty="0"/>
              <a:t>和</a:t>
            </a:r>
            <a:r>
              <a:rPr lang="en-US" altLang="fr-FR" sz="1800" dirty="0"/>
              <a:t>/</a:t>
            </a:r>
            <a:r>
              <a:rPr lang="zh-CN" altLang="en-US" sz="1800" dirty="0"/>
              <a:t>或者最终隔壁焚烧，更差的是被掩埋，更糟糕的是丢弃到海洋上漂浮着。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547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有关循环的更多信息：木材（来自</a:t>
            </a:r>
            <a:r>
              <a:rPr lang="fr-FR" dirty="0"/>
              <a:t> ABC*</a:t>
            </a:r>
            <a:r>
              <a:rPr lang="zh-CN" altLang="en-US" dirty="0"/>
              <a:t>）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1600" dirty="0"/>
              <a:t>循环的最好方式是再利用。但是木材或其他木制品的旧品收集、再处理和再制造需要很多工作。到底有多少被再利用并不清楚。</a:t>
            </a:r>
            <a:endParaRPr lang="en-US" altLang="zh-CN" sz="1600" dirty="0"/>
          </a:p>
          <a:p>
            <a:pPr algn="just"/>
            <a:r>
              <a:rPr lang="zh-CN" altLang="en-US" sz="1600" dirty="0"/>
              <a:t>越来越多的未经处理的木材和木头得到重新利用：土地和园艺产品，动物床上用品或马术赛场地面。</a:t>
            </a:r>
            <a:endParaRPr lang="en-US" altLang="zh-CN" sz="1600" dirty="0"/>
          </a:p>
          <a:p>
            <a:pPr algn="just"/>
            <a:r>
              <a:rPr lang="zh-CN" altLang="en-US" sz="1600" dirty="0"/>
              <a:t>经过处理的木材或木头（例如通过化学处理具有防腐烂、抗菌、抗昆虫或紫外线损害等能力）包含有害化学物质，很大程度上限制了其使用。目前用的最多的是生产刨花板，但是其报废后怎么处理目前还不是很清楚。</a:t>
            </a:r>
            <a:endParaRPr lang="en-US" altLang="zh-CN" sz="1600" dirty="0"/>
          </a:p>
          <a:p>
            <a:pPr algn="just"/>
            <a:r>
              <a:rPr lang="zh-CN" altLang="en-US" sz="1600" dirty="0"/>
              <a:t>应该指出的是，虽然目前地球上四处在砍伐森林，这并不代表新木材的资源会源源不断。尤其是在北方国家，有些树需要百年才能长成。</a:t>
            </a:r>
            <a:endParaRPr lang="en-US" altLang="zh-CN" sz="1600" dirty="0"/>
          </a:p>
          <a:p>
            <a:pPr algn="just"/>
            <a:endParaRPr lang="fr-FR" sz="1600" dirty="0"/>
          </a:p>
          <a:p>
            <a:pPr marL="0" indent="0" algn="just">
              <a:buNone/>
            </a:pPr>
            <a:r>
              <a:rPr lang="fr-FR" sz="1400" dirty="0">
                <a:hlinkClick r:id="rId3"/>
              </a:rPr>
              <a:t>https://dtsc.ca.gov/toxics-in-products/treated-wood-waste/</a:t>
            </a:r>
            <a:r>
              <a:rPr lang="fr-FR" sz="1400" dirty="0"/>
              <a:t> </a:t>
            </a:r>
          </a:p>
          <a:p>
            <a:pPr marL="0" indent="0" algn="just">
              <a:buNone/>
            </a:pPr>
            <a:r>
              <a:rPr lang="fr-FR" sz="1400" dirty="0">
                <a:hlinkClick r:id="rId4"/>
              </a:rPr>
              <a:t>https://woodrecyclers.org/about-waste-wood/wood-recycling-information/</a:t>
            </a:r>
            <a:r>
              <a:rPr lang="fr-FR" sz="1400" dirty="0"/>
              <a:t> </a:t>
            </a:r>
          </a:p>
          <a:p>
            <a:pPr marL="0" indent="0" algn="just">
              <a:buNone/>
            </a:pPr>
            <a:r>
              <a:rPr lang="fr-FR" sz="1400" dirty="0">
                <a:hlinkClick r:id="rId5"/>
              </a:rPr>
              <a:t>http://en.wikipedia.org/wiki/Wood_preservation</a:t>
            </a:r>
            <a:r>
              <a:rPr lang="fr-FR" sz="1400" dirty="0"/>
              <a:t> </a:t>
            </a:r>
          </a:p>
          <a:p>
            <a:pPr marL="0" indent="0" algn="just">
              <a:buNone/>
            </a:pPr>
            <a:r>
              <a:rPr lang="fr-FR" sz="1400" dirty="0">
                <a:hlinkClick r:id="rId6"/>
              </a:rPr>
              <a:t>http://www.wasteminz.org.nz/wp-content/uploads/Scott-Rhodes.pdf</a:t>
            </a:r>
            <a:endParaRPr lang="fr-FR" sz="1400" dirty="0"/>
          </a:p>
          <a:p>
            <a:pPr marL="0" indent="0" algn="just">
              <a:buNone/>
            </a:pPr>
            <a:r>
              <a:rPr lang="fr-FR" sz="1400" dirty="0">
                <a:hlinkClick r:id="rId7"/>
              </a:rPr>
              <a:t>http://www.brighthub.com/environment/green-living/articles/106146.aspx</a:t>
            </a: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*ABC: </a:t>
            </a:r>
            <a:r>
              <a:rPr lang="zh-CN" altLang="en-US" sz="1400" dirty="0"/>
              <a:t>建筑、楼宇和工程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749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19" y="119871"/>
            <a:ext cx="8229600" cy="634082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指标点评：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22" y="798571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000" dirty="0"/>
              <a:t>循环指标没有考虑“下循环”</a:t>
            </a:r>
            <a:endParaRPr lang="fr-F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5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139434" y="1596143"/>
            <a:ext cx="2681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金属在质量不损失前提下可以循环利用。</a:t>
            </a:r>
            <a:endParaRPr lang="en-US" altLang="zh-CN" dirty="0"/>
          </a:p>
          <a:p>
            <a:pPr algn="just"/>
            <a:endParaRPr lang="en-US" dirty="0"/>
          </a:p>
          <a:p>
            <a:pPr algn="just"/>
            <a:r>
              <a:rPr lang="zh-CN" altLang="en-US" dirty="0"/>
              <a:t>由于金属键在重新固化后得以修复，因此金属原有的性能会得以恢复，即便经过几次循环周期之后。这使得金属在同样应用中可以不断被使用。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相比之下，大多非金属材料的性能在循环之后都有退化。</a:t>
            </a:r>
            <a:r>
              <a:rPr lang="en-US" dirty="0"/>
              <a:t> </a:t>
            </a:r>
            <a:r>
              <a:rPr lang="en-US" baseline="30000" dirty="0"/>
              <a:t>(45)</a:t>
            </a:r>
            <a:endParaRPr lang="fr-FR" baseline="30000" dirty="0"/>
          </a:p>
        </p:txBody>
      </p:sp>
      <p:sp>
        <p:nvSpPr>
          <p:cNvPr id="8" name="文本框 7"/>
          <p:cNvSpPr txBox="1"/>
          <p:nvPr/>
        </p:nvSpPr>
        <p:spPr>
          <a:xfrm>
            <a:off x="5426804" y="1772816"/>
            <a:ext cx="369332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2"/>
                </a:solidFill>
                <a:latin typeface="华文楷体"/>
                <a:ea typeface="华文楷体"/>
                <a:cs typeface="华文楷体"/>
              </a:rPr>
              <a:t>回收之后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70620" y="1844824"/>
            <a:ext cx="369332" cy="648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1200" dirty="0">
                <a:solidFill>
                  <a:srgbClr val="FFFFFF"/>
                </a:solidFill>
              </a:rPr>
              <a:t>废</a:t>
            </a:r>
            <a:r>
              <a:rPr kumimoji="1" lang="en-US" altLang="zh-CN" sz="1200" dirty="0">
                <a:solidFill>
                  <a:srgbClr val="FFFFFF"/>
                </a:solidFill>
              </a:rPr>
              <a:t> </a:t>
            </a:r>
            <a:r>
              <a:rPr kumimoji="1" lang="zh-CN" altLang="en-US" sz="1200" dirty="0">
                <a:solidFill>
                  <a:srgbClr val="FFFFFF"/>
                </a:solidFill>
              </a:rPr>
              <a:t>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1720" y="1772816"/>
            <a:ext cx="369332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1200" dirty="0">
                <a:solidFill>
                  <a:srgbClr val="FFFFFF"/>
                </a:solidFill>
              </a:rPr>
              <a:t>回收前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9512" y="25649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rgbClr val="FFFFFF"/>
                </a:solidFill>
              </a:rPr>
              <a:t>非再可熔材料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9512" y="39330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rgbClr val="FFFFFF"/>
                </a:solidFill>
              </a:rPr>
              <a:t>纤维材料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5576" y="537321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rgbClr val="FFFFFF"/>
                </a:solidFill>
              </a:rPr>
              <a:t>金属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00808"/>
            <a:ext cx="615696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78" y="0"/>
            <a:ext cx="8579296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下循环比废料好，但相对于循环经济来说，还需改进</a:t>
            </a:r>
            <a:r>
              <a:rPr lang="fr-FR" sz="2800" dirty="0"/>
              <a:t> </a:t>
            </a:r>
            <a:r>
              <a:rPr lang="fr-FR" sz="2000" baseline="30000" dirty="0"/>
              <a:t>(46,47)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174501"/>
            <a:ext cx="8229600" cy="72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i="1" dirty="0"/>
              <a:t>循环经济就是资源循环的闭环连接，模拟我们组织社会生产的自然生态系统。</a:t>
            </a:r>
            <a:endParaRPr lang="fr-FR" sz="20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6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7693578" y="1844824"/>
            <a:ext cx="11251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回收报废金属制造新金属制品是最短的回收线路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" y="1268760"/>
            <a:ext cx="6472131" cy="4903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81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97581"/>
            <a:ext cx="6144369" cy="566738"/>
          </a:xfrm>
        </p:spPr>
        <p:txBody>
          <a:bodyPr/>
          <a:lstStyle/>
          <a:p>
            <a:r>
              <a:rPr lang="zh-CN" altLang="en-US" sz="2400" dirty="0"/>
              <a:t>可持续性</a:t>
            </a:r>
            <a:endParaRPr lang="fr-BE" sz="24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6156000" cy="804862"/>
          </a:xfrm>
        </p:spPr>
        <p:txBody>
          <a:bodyPr>
            <a:noAutofit/>
          </a:bodyPr>
          <a:lstStyle/>
          <a:p>
            <a:r>
              <a:rPr lang="zh-CN" altLang="en-US" sz="1600" dirty="0"/>
              <a:t>“可持续性关注的产品的整个周期，从原材料采集，规划、设计、建设和运营，到最终报废及废物管理”。</a:t>
            </a:r>
            <a:r>
              <a:rPr lang="en-US" sz="1600" dirty="0"/>
              <a:t> (Rossi, B. 2012) </a:t>
            </a:r>
            <a:r>
              <a:rPr lang="en-US" sz="1600" baseline="50000" dirty="0"/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9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56000" cy="44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不锈钢的可持续性：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CN" altLang="en-US" dirty="0"/>
              <a:t>环境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zh-CN" altLang="en-US" dirty="0"/>
              <a:t>社会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zh-CN" altLang="en-US" dirty="0"/>
              <a:t>经济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65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6" y="1050516"/>
            <a:ext cx="6397752" cy="415747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/>
              <a:t>1. </a:t>
            </a:r>
            <a:r>
              <a:rPr lang="zh-CN" altLang="en-US" sz="3200" dirty="0"/>
              <a:t>环境</a:t>
            </a:r>
            <a:br>
              <a:rPr lang="fr-BE" sz="3200" dirty="0"/>
            </a:br>
            <a:r>
              <a:rPr lang="zh-CN" altLang="en-US" sz="3200" dirty="0"/>
              <a:t>生产</a:t>
            </a:r>
            <a:r>
              <a:rPr lang="en-US" sz="3200" dirty="0">
                <a:sym typeface="Wingdings"/>
              </a:rPr>
              <a:t>  </a:t>
            </a:r>
            <a:r>
              <a:rPr lang="zh-CN" altLang="en-US" sz="3200" dirty="0">
                <a:sym typeface="Wingdings"/>
              </a:rPr>
              <a:t>使用</a:t>
            </a:r>
            <a:r>
              <a:rPr lang="en-US" sz="3200" dirty="0">
                <a:sym typeface="Wingdings"/>
              </a:rPr>
              <a:t>  </a:t>
            </a:r>
            <a:r>
              <a:rPr lang="zh-CN" altLang="en-US" sz="3200" dirty="0">
                <a:sym typeface="Wingdings"/>
              </a:rPr>
              <a:t>回收</a:t>
            </a:r>
            <a:endParaRPr lang="fr-BE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48496" y="3069200"/>
            <a:ext cx="3888000" cy="2160000"/>
            <a:chOff x="467544" y="836712"/>
            <a:chExt cx="6048672" cy="3240360"/>
          </a:xfrm>
        </p:grpSpPr>
        <p:sp>
          <p:nvSpPr>
            <p:cNvPr id="20" name="Left Arrow 19"/>
            <p:cNvSpPr/>
            <p:nvPr/>
          </p:nvSpPr>
          <p:spPr>
            <a:xfrm>
              <a:off x="467544" y="1484784"/>
              <a:ext cx="3816424" cy="64807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金属行业与机械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467544" y="836712"/>
              <a:ext cx="3600400" cy="64807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白色家电和其他电器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467544" y="2132856"/>
              <a:ext cx="4104456" cy="64807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交通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467544" y="2780928"/>
              <a:ext cx="4104456" cy="64807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视频加工与厨房用品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467544" y="3429000"/>
              <a:ext cx="4824536" cy="64807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建筑与施工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7944" y="980728"/>
              <a:ext cx="1224136" cy="3924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Adobe Fangsong Std R" pitchFamily="18" charset="-128"/>
                  <a:ea typeface="Adobe Fangsong Std R" pitchFamily="18" charset="-128"/>
                </a:rPr>
                <a:t>15 </a:t>
              </a:r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年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3968" y="1624155"/>
              <a:ext cx="1224136" cy="3924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Adobe Fangsong Std R" pitchFamily="18" charset="-128"/>
                  <a:ea typeface="Adobe Fangsong Std R" pitchFamily="18" charset="-128"/>
                </a:rPr>
                <a:t>18 </a:t>
              </a:r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年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2272227"/>
              <a:ext cx="1224136" cy="3924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Adobe Fangsong Std R" pitchFamily="18" charset="-128"/>
                  <a:ea typeface="Adobe Fangsong Std R" pitchFamily="18" charset="-128"/>
                </a:rPr>
                <a:t>23 </a:t>
              </a:r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年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92080" y="3568371"/>
              <a:ext cx="1224136" cy="3924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Adobe Fangsong Std R" pitchFamily="18" charset="-128"/>
                  <a:ea typeface="Adobe Fangsong Std R" pitchFamily="18" charset="-128"/>
                </a:rPr>
                <a:t>50+ </a:t>
              </a:r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年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2920299"/>
              <a:ext cx="1224136" cy="3924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Adobe Fangsong Std R" pitchFamily="18" charset="-128"/>
                  <a:ea typeface="Adobe Fangsong Std R" pitchFamily="18" charset="-128"/>
                </a:rPr>
                <a:t>23 </a:t>
              </a:r>
              <a:r>
                <a:rPr lang="zh-CN" altLang="en-US" sz="1100" dirty="0">
                  <a:latin typeface="Adobe Fangsong Std R" pitchFamily="18" charset="-128"/>
                  <a:ea typeface="Adobe Fangsong Std R" pitchFamily="18" charset="-128"/>
                </a:rPr>
                <a:t>年</a:t>
              </a:r>
              <a:endParaRPr lang="fr-BE" sz="1100" dirty="0">
                <a:latin typeface="Adobe Fangsong Std R" pitchFamily="18" charset="-128"/>
                <a:ea typeface="Adobe Fangsong Std R" pitchFamily="18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07769" y="6496817"/>
            <a:ext cx="470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latin typeface="Adobe Fangsong Std R" pitchFamily="18" charset="-128"/>
                <a:ea typeface="Adobe Fangsong Std R" pitchFamily="18" charset="-128"/>
              </a:rPr>
              <a:t>(10)</a:t>
            </a:r>
            <a:endParaRPr lang="en-GB" sz="1200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667195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</Template>
  <TotalTime>5834</TotalTime>
  <Words>5596</Words>
  <Application>Microsoft Office PowerPoint</Application>
  <PresentationFormat>On-screen Show (4:3)</PresentationFormat>
  <Paragraphs>580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Adobe Fangsong Std R</vt:lpstr>
      <vt:lpstr>NSimSun</vt:lpstr>
      <vt:lpstr>SimSun</vt:lpstr>
      <vt:lpstr>华文楷体</vt:lpstr>
      <vt:lpstr>Arial</vt:lpstr>
      <vt:lpstr>Calibri</vt:lpstr>
      <vt:lpstr>Wingdings</vt:lpstr>
      <vt:lpstr>2_Custom Design</vt:lpstr>
      <vt:lpstr>3_Custom Design</vt:lpstr>
      <vt:lpstr>建筑/土木工程发言稿</vt:lpstr>
      <vt:lpstr>定义</vt:lpstr>
      <vt:lpstr>定义</vt:lpstr>
      <vt:lpstr>定义</vt:lpstr>
      <vt:lpstr>指标点评：</vt:lpstr>
      <vt:lpstr>下循环比废料好，但相对于循环经济来说，还需改进 (46,47)</vt:lpstr>
      <vt:lpstr>可持续性</vt:lpstr>
      <vt:lpstr>不锈钢的可持续性：</vt:lpstr>
      <vt:lpstr>1. 环境 生产  使用  回收</vt:lpstr>
      <vt:lpstr>温室气体排放与再生成分比例 11, 12, 13, 14</vt:lpstr>
      <vt:lpstr>不锈钢再生成分比例</vt:lpstr>
      <vt:lpstr>不锈钢的温室气体排放 (15)  </vt:lpstr>
      <vt:lpstr>一次能源需求 18</vt:lpstr>
      <vt:lpstr>金属生产从“摇篮到大门”的环境影响 19</vt:lpstr>
      <vt:lpstr>金属生产全周期“从摇篮到大门”的环境影响 20</vt:lpstr>
      <vt:lpstr>在提供类似功能和服务的前提下，各种金属的用量并不相同 21  例如： 三种不同的墙饰面对环境的潜在影响。 </vt:lpstr>
      <vt:lpstr>材料效率</vt:lpstr>
      <vt:lpstr>案例：再利用22</vt:lpstr>
      <vt:lpstr>材料效率</vt:lpstr>
      <vt:lpstr>不锈钢产品在报废时，大部分可以被循环利用23-25</vt:lpstr>
      <vt:lpstr>LEED* 和不锈钢的LCI 数据</vt:lpstr>
      <vt:lpstr>使用不锈钢的可持续性建筑 - The David L. Lawrence 会议中心，匹茨堡 (2003) 26</vt:lpstr>
      <vt:lpstr>使用不锈钢的可持续I建筑：  LEED 金牌认证</vt:lpstr>
      <vt:lpstr>可持续性的不锈钢土建工程： Progreso 码头 27</vt:lpstr>
      <vt:lpstr>可持续性的不锈钢土建工程： Progreso 码头</vt:lpstr>
      <vt:lpstr>可持续性的不锈钢土建工程： Progreso 码头</vt:lpstr>
      <vt:lpstr>2. 社会</vt:lpstr>
      <vt:lpstr>3. 经济</vt:lpstr>
      <vt:lpstr>生命周期成本法（LCC） 30 </vt:lpstr>
      <vt:lpstr>生命周期成本法 (LCC) </vt:lpstr>
      <vt:lpstr>如果考虑生命周期总成本的话，不锈钢并不昂贵 31</vt:lpstr>
      <vt:lpstr>LCC 案例：桥梁</vt:lpstr>
      <vt:lpstr>LCC 案例：桥梁 一条穿越公路桥的河流的生命周期成本汇总 32</vt:lpstr>
      <vt:lpstr>LCC 案例：屋面 屋顶的生命周期成本 33, 34, 35</vt:lpstr>
      <vt:lpstr>LCC 案例：屋面</vt:lpstr>
      <vt:lpstr>持久永恒的不锈钢建筑43</vt:lpstr>
      <vt:lpstr>生命周期成本比较 36, 37, 38, 39, 40</vt:lpstr>
      <vt:lpstr>为什么不锈钢是“绿色”材料？ 不锈钢环境评估 41</vt:lpstr>
      <vt:lpstr>结论</vt:lpstr>
      <vt:lpstr>参考资料与来源</vt:lpstr>
      <vt:lpstr>参考资料与来源</vt:lpstr>
      <vt:lpstr>参考资料与来源</vt:lpstr>
      <vt:lpstr>谢谢！</vt:lpstr>
      <vt:lpstr>附录 其他材料的循环利用</vt:lpstr>
      <vt:lpstr>循环利用更多信息：水泥与混凝土</vt:lpstr>
      <vt:lpstr>更多回收信息：塑料</vt:lpstr>
      <vt:lpstr>有关循环的更多信息：木材（来自 ABC*）</vt:lpstr>
    </vt:vector>
  </TitlesOfParts>
  <Company>Deutsche Edelstahlwerke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不锈钢的可持续性</dc:title>
  <dc:creator>Herrera, Dr. Clara</dc:creator>
  <cp:keywords>建筑与土木工程, 教授, 不锈钢</cp:keywords>
  <cp:lastModifiedBy>Jo Claes</cp:lastModifiedBy>
  <cp:revision>560</cp:revision>
  <cp:lastPrinted>2015-04-14T11:59:06Z</cp:lastPrinted>
  <dcterms:created xsi:type="dcterms:W3CDTF">2013-05-22T06:37:00Z</dcterms:created>
  <dcterms:modified xsi:type="dcterms:W3CDTF">2020-01-28T19:56:32Z</dcterms:modified>
</cp:coreProperties>
</file>